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handoutMasterIdLst>
    <p:handoutMasterId r:id="rId66"/>
  </p:handoutMasterIdLst>
  <p:sldIdLst>
    <p:sldId id="257" r:id="rId2"/>
    <p:sldId id="474" r:id="rId3"/>
    <p:sldId id="496" r:id="rId4"/>
    <p:sldId id="490" r:id="rId5"/>
    <p:sldId id="491" r:id="rId6"/>
    <p:sldId id="492" r:id="rId7"/>
    <p:sldId id="489" r:id="rId8"/>
    <p:sldId id="497" r:id="rId9"/>
    <p:sldId id="494" r:id="rId10"/>
    <p:sldId id="493" r:id="rId11"/>
    <p:sldId id="473" r:id="rId12"/>
    <p:sldId id="453" r:id="rId13"/>
    <p:sldId id="472" r:id="rId14"/>
    <p:sldId id="455" r:id="rId15"/>
    <p:sldId id="456" r:id="rId16"/>
    <p:sldId id="457" r:id="rId17"/>
    <p:sldId id="458" r:id="rId18"/>
    <p:sldId id="459" r:id="rId19"/>
    <p:sldId id="460" r:id="rId20"/>
    <p:sldId id="461" r:id="rId21"/>
    <p:sldId id="462" r:id="rId22"/>
    <p:sldId id="463" r:id="rId23"/>
    <p:sldId id="465" r:id="rId24"/>
    <p:sldId id="464" r:id="rId25"/>
    <p:sldId id="466" r:id="rId26"/>
    <p:sldId id="467" r:id="rId27"/>
    <p:sldId id="468" r:id="rId28"/>
    <p:sldId id="498" r:id="rId29"/>
    <p:sldId id="500" r:id="rId30"/>
    <p:sldId id="501" r:id="rId31"/>
    <p:sldId id="503" r:id="rId32"/>
    <p:sldId id="502" r:id="rId33"/>
    <p:sldId id="506" r:id="rId34"/>
    <p:sldId id="504" r:id="rId35"/>
    <p:sldId id="505" r:id="rId36"/>
    <p:sldId id="471" r:id="rId37"/>
    <p:sldId id="507" r:id="rId38"/>
    <p:sldId id="470" r:id="rId39"/>
    <p:sldId id="469" r:id="rId40"/>
    <p:sldId id="476" r:id="rId41"/>
    <p:sldId id="477" r:id="rId42"/>
    <p:sldId id="478" r:id="rId43"/>
    <p:sldId id="479" r:id="rId44"/>
    <p:sldId id="480" r:id="rId45"/>
    <p:sldId id="481" r:id="rId46"/>
    <p:sldId id="482" r:id="rId47"/>
    <p:sldId id="485" r:id="rId48"/>
    <p:sldId id="508" r:id="rId49"/>
    <p:sldId id="484" r:id="rId50"/>
    <p:sldId id="487" r:id="rId51"/>
    <p:sldId id="486" r:id="rId52"/>
    <p:sldId id="483" r:id="rId53"/>
    <p:sldId id="452" r:id="rId54"/>
    <p:sldId id="488" r:id="rId55"/>
    <p:sldId id="495" r:id="rId56"/>
    <p:sldId id="511" r:id="rId57"/>
    <p:sldId id="512" r:id="rId58"/>
    <p:sldId id="509" r:id="rId59"/>
    <p:sldId id="513" r:id="rId60"/>
    <p:sldId id="514" r:id="rId61"/>
    <p:sldId id="515" r:id="rId62"/>
    <p:sldId id="516" r:id="rId63"/>
    <p:sldId id="517" r:id="rId64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co Cristani" initials="MC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33CC33"/>
    <a:srgbClr val="FF9933"/>
    <a:srgbClr val="003300"/>
    <a:srgbClr val="FF9900"/>
    <a:srgbClr val="000066"/>
    <a:srgbClr val="FF99CC"/>
    <a:srgbClr val="FFFFFF"/>
    <a:srgbClr val="003399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19" autoAdjust="0"/>
    <p:restoredTop sz="72973" autoAdjust="0"/>
  </p:normalViewPr>
  <p:slideViewPr>
    <p:cSldViewPr>
      <p:cViewPr>
        <p:scale>
          <a:sx n="66" d="100"/>
          <a:sy n="66" d="100"/>
        </p:scale>
        <p:origin x="-3252" y="-15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4" Type="http://schemas.openxmlformats.org/officeDocument/2006/relationships/image" Target="../media/image3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41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Relationship Id="rId4" Type="http://schemas.openxmlformats.org/officeDocument/2006/relationships/image" Target="../media/image54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emf"/><Relationship Id="rId1" Type="http://schemas.openxmlformats.org/officeDocument/2006/relationships/image" Target="../media/image57.wmf"/></Relationships>
</file>

<file path=ppt/drawings/_rels/vmlDrawing3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emf"/><Relationship Id="rId1" Type="http://schemas.openxmlformats.org/officeDocument/2006/relationships/image" Target="../media/image60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3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38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7119275-67B5-411B-AB6B-CCA08EA5C642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05848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33A3D7-A2A4-48B3-9F50-21BA3EA56F91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17076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6F37F6B-8040-4A79-B4B3-D92D14F242FA}" type="slidenum">
              <a:rPr lang="it-IT" altLang="en-US" sz="1200"/>
              <a:pPr eaLnBrk="1" hangingPunct="1"/>
              <a:t>1</a:t>
            </a:fld>
            <a:endParaRPr lang="it-IT" altLang="en-US" sz="120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B6F2979-0472-47D2-A0F3-E9C6BB1677ED}" type="slidenum">
              <a:rPr lang="en-US" altLang="en-US" smtClean="0"/>
              <a:pPr eaLnBrk="1" hangingPunct="1"/>
              <a:t>33</a:t>
            </a:fld>
            <a:endParaRPr lang="en-US" alt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4213"/>
            <a:ext cx="4575175" cy="3432175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4988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GB" altLang="en-US" smtClean="0"/>
              <a:t>For that we will use a method called probabilistic latent semantic analysis. </a:t>
            </a:r>
          </a:p>
          <a:p>
            <a:pPr eaLnBrk="1" hangingPunct="1"/>
            <a:r>
              <a:rPr lang="en-GB" altLang="en-US" smtClean="0"/>
              <a:t>pLSA can be thought of as a matrix decomposition.</a:t>
            </a:r>
          </a:p>
          <a:p>
            <a:pPr eaLnBrk="1" hangingPunct="1"/>
            <a:r>
              <a:rPr lang="en-GB" altLang="en-US" smtClean="0"/>
              <a:t>Here is our term-document matrix (documents, words) and we want to </a:t>
            </a:r>
          </a:p>
          <a:p>
            <a:pPr eaLnBrk="1" hangingPunct="1"/>
            <a:r>
              <a:rPr lang="en-GB" altLang="en-US" smtClean="0"/>
              <a:t>find topic vectors common to all documents and mixture coefficients P(z|d) specific to each document. </a:t>
            </a:r>
          </a:p>
          <a:p>
            <a:pPr eaLnBrk="1" hangingPunct="1"/>
            <a:r>
              <a:rPr lang="en-GB" altLang="en-US" smtClean="0"/>
              <a:t>Note that these are all probabilites which sum to one. </a:t>
            </a:r>
          </a:p>
          <a:p>
            <a:pPr eaLnBrk="1" hangingPunct="1"/>
            <a:r>
              <a:rPr lang="en-GB" altLang="en-US" smtClean="0"/>
              <a:t>So a column here is here expressed as a convex combination of the topic vectors.</a:t>
            </a:r>
          </a:p>
          <a:p>
            <a:pPr eaLnBrk="1" hangingPunct="1"/>
            <a:r>
              <a:rPr lang="en-GB" altLang="en-US" smtClean="0"/>
              <a:t>What we would like to see is that the topics correspond to objects. </a:t>
            </a:r>
          </a:p>
          <a:p>
            <a:pPr eaLnBrk="1" hangingPunct="1"/>
            <a:r>
              <a:rPr lang="en-GB" altLang="en-US" smtClean="0"/>
              <a:t>So an image will be expressed as a mixture of different objects and backgrounds.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C46A80-73D3-4B86-B65B-620B9779A6A8}" type="slidenum">
              <a:rPr lang="en-US" altLang="en-US" smtClean="0"/>
              <a:pPr eaLnBrk="1" hangingPunct="1"/>
              <a:t>53</a:t>
            </a:fld>
            <a:endParaRPr lang="en-US" alt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5C46A80-73D3-4B86-B65B-620B9779A6A8}" type="slidenum">
              <a:rPr lang="en-US" altLang="en-US" smtClean="0"/>
              <a:pPr eaLnBrk="1" hangingPunct="1"/>
              <a:t>63</a:t>
            </a:fld>
            <a:endParaRPr lang="en-US" alt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6376F-762C-4E5E-BFFB-FB3822719DB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0532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550B10-6CF3-4BF3-9D19-2EBBAEE849C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1145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1313" y="274638"/>
            <a:ext cx="2078037" cy="5664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81713" cy="5664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F6578-8D33-49A0-B67B-62559C57EFE7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848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2146C-D4A6-498D-BFBE-04CCE5626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15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9D0903-C763-459B-A479-31CF1A932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178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0E7DE4-FFCB-4E2E-A01E-313897812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087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111E9-C70E-4047-A49E-5E2B65831748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3807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CBF05-E78D-41C9-BAA2-B2768D7223B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793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0750" y="1412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C0DF57-46AB-4B00-9A66-CA2360EB1BD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0036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10131-5F58-4C43-914A-A1AFA3D0257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8910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0EC2C-4D99-4941-944F-36ACD2A09BE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9523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BF16F-187E-4298-B9B3-9C508A758814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147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D86A6-8ABF-4C48-BDB9-1371BF673A7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7156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61A7F-32CC-4D1E-9FCE-E8D259C8F920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0420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lo stile del titolo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128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en-US" smtClean="0"/>
              <a:t>Fare clic per modificare gli stili del testo dello schema</a:t>
            </a:r>
          </a:p>
          <a:p>
            <a:pPr lvl="1"/>
            <a:r>
              <a:rPr lang="it-IT" altLang="en-US" smtClean="0"/>
              <a:t>Secondo livello</a:t>
            </a:r>
          </a:p>
          <a:p>
            <a:pPr lvl="2"/>
            <a:r>
              <a:rPr lang="it-IT" altLang="en-US" smtClean="0"/>
              <a:t>Terzo livello</a:t>
            </a:r>
          </a:p>
          <a:p>
            <a:pPr lvl="3"/>
            <a:r>
              <a:rPr lang="it-IT" altLang="en-US" smtClean="0"/>
              <a:t>Quarto livello</a:t>
            </a:r>
          </a:p>
          <a:p>
            <a:pPr lvl="4"/>
            <a:r>
              <a:rPr lang="it-IT" altLang="en-US" smtClean="0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00788" y="63373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800000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C311550-5E71-4B85-8CB8-FD52C4DC434A}" type="slidenum">
              <a:rPr lang="it-IT"/>
              <a:pPr>
                <a:defRPr/>
              </a:pPr>
              <a:t>‹#›</a:t>
            </a:fld>
            <a:endParaRPr lang="it-IT"/>
          </a:p>
        </p:txBody>
      </p:sp>
      <p:sp>
        <p:nvSpPr>
          <p:cNvPr id="1032" name="Oval 8"/>
          <p:cNvSpPr>
            <a:spLocks noChangeArrowheads="1"/>
          </p:cNvSpPr>
          <p:nvPr/>
        </p:nvSpPr>
        <p:spPr bwMode="auto">
          <a:xfrm>
            <a:off x="539750" y="6381750"/>
            <a:ext cx="6913563" cy="215900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056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6237288"/>
            <a:ext cx="503237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5" r:id="rId13"/>
    <p:sldLayoutId id="2147483666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800000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11" Type="http://schemas.openxmlformats.org/officeDocument/2006/relationships/image" Target="../media/image8.jpeg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3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9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8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6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9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9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2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1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image" Target="../media/image18.jpe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0" Type="http://schemas.openxmlformats.org/officeDocument/2006/relationships/oleObject" Target="../embeddings/oleObject37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7.w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image" Target="../media/image39.wmf"/><Relationship Id="rId3" Type="http://schemas.openxmlformats.org/officeDocument/2006/relationships/image" Target="../media/image18.jpeg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42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4.bin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39.bin"/><Relationship Id="rId11" Type="http://schemas.openxmlformats.org/officeDocument/2006/relationships/image" Target="../media/image38.wmf"/><Relationship Id="rId5" Type="http://schemas.openxmlformats.org/officeDocument/2006/relationships/image" Target="../media/image35.wmf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41.bin"/><Relationship Id="rId4" Type="http://schemas.openxmlformats.org/officeDocument/2006/relationships/oleObject" Target="../embeddings/oleObject38.bin"/><Relationship Id="rId9" Type="http://schemas.openxmlformats.org/officeDocument/2006/relationships/image" Target="../media/image37.wmf"/><Relationship Id="rId14" Type="http://schemas.openxmlformats.org/officeDocument/2006/relationships/oleObject" Target="../embeddings/oleObject43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2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4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47.png"/><Relationship Id="rId4" Type="http://schemas.openxmlformats.org/officeDocument/2006/relationships/image" Target="../media/image4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4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49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50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oleObject" Target="../embeddings/oleObject53.bin"/><Relationship Id="rId7" Type="http://schemas.openxmlformats.org/officeDocument/2006/relationships/oleObject" Target="../embeddings/oleObject5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52.emf"/><Relationship Id="rId5" Type="http://schemas.openxmlformats.org/officeDocument/2006/relationships/oleObject" Target="../embeddings/oleObject54.bin"/><Relationship Id="rId10" Type="http://schemas.openxmlformats.org/officeDocument/2006/relationships/image" Target="../media/image54.emf"/><Relationship Id="rId4" Type="http://schemas.openxmlformats.org/officeDocument/2006/relationships/image" Target="../media/image51.emf"/><Relationship Id="rId9" Type="http://schemas.openxmlformats.org/officeDocument/2006/relationships/oleObject" Target="../embeddings/oleObject56.bin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55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56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57.w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60.wmf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6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64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63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65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6.vml"/><Relationship Id="rId6" Type="http://schemas.openxmlformats.org/officeDocument/2006/relationships/image" Target="../media/image67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66.w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68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8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72.wmf"/><Relationship Id="rId4" Type="http://schemas.openxmlformats.org/officeDocument/2006/relationships/oleObject" Target="../embeddings/oleObject73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B2DED22-14C7-4B57-938B-1E1DCF08D4ED}" type="slidenum">
              <a:rPr lang="it-IT" altLang="en-US" sz="1400">
                <a:solidFill>
                  <a:srgbClr val="800000"/>
                </a:solidFill>
              </a:rPr>
              <a:pPr eaLnBrk="1" hangingPunct="1"/>
              <a:t>1</a:t>
            </a:fld>
            <a:endParaRPr lang="it-IT" altLang="en-US" sz="1400">
              <a:solidFill>
                <a:srgbClr val="800000"/>
              </a:solidFill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368741" y="692696"/>
            <a:ext cx="8229600" cy="1143000"/>
          </a:xfrm>
        </p:spPr>
        <p:txBody>
          <a:bodyPr/>
          <a:lstStyle/>
          <a:p>
            <a:pPr eaLnBrk="1" hangingPunct="1"/>
            <a:r>
              <a:rPr lang="it-IT" altLang="en-US" sz="3200" dirty="0" smtClean="0"/>
              <a:t>Sistemi avanzati per il Riconoscimento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088" y="6063112"/>
            <a:ext cx="8229600" cy="7810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it-IT" altLang="en-US" sz="1600" dirty="0" smtClean="0"/>
              <a:t>Dr. Marco Cristani</a:t>
            </a:r>
          </a:p>
        </p:txBody>
      </p:sp>
      <p:sp>
        <p:nvSpPr>
          <p:cNvPr id="3077" name="Rectangle 12"/>
          <p:cNvSpPr>
            <a:spLocks noChangeArrowheads="1"/>
          </p:cNvSpPr>
          <p:nvPr/>
        </p:nvSpPr>
        <p:spPr bwMode="auto">
          <a:xfrm>
            <a:off x="1258888" y="115888"/>
            <a:ext cx="6337300" cy="736600"/>
          </a:xfrm>
          <a:prstGeom prst="rect">
            <a:avLst/>
          </a:prstGeom>
          <a:noFill/>
          <a:ln w="635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  <a:t>Università di Verona</a:t>
            </a:r>
            <a:b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</a:br>
            <a: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  <a:t>Facoltà di Scienze MM.FF.NN.</a:t>
            </a:r>
            <a:b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</a:br>
            <a:r>
              <a:rPr lang="it-IT" altLang="en-US" sz="1400" dirty="0">
                <a:solidFill>
                  <a:srgbClr val="800000"/>
                </a:solidFill>
                <a:latin typeface="Tahoma" pitchFamily="34" charset="0"/>
              </a:rPr>
              <a:t>Corso di Laurea </a:t>
            </a:r>
            <a:r>
              <a:rPr lang="it-IT" altLang="en-US" sz="1400" dirty="0" smtClean="0">
                <a:solidFill>
                  <a:srgbClr val="800000"/>
                </a:solidFill>
                <a:latin typeface="Tahoma" pitchFamily="34" charset="0"/>
              </a:rPr>
              <a:t>Magistrale in Ingegneria e Scienze Informatiche</a:t>
            </a:r>
            <a:endParaRPr lang="it-IT" altLang="en-US" dirty="0">
              <a:solidFill>
                <a:srgbClr val="800000"/>
              </a:solidFill>
              <a:latin typeface="Tahoma" pitchFamily="34" charset="0"/>
            </a:endParaRPr>
          </a:p>
        </p:txBody>
      </p:sp>
      <p:sp>
        <p:nvSpPr>
          <p:cNvPr id="3078" name="Rectangle 16"/>
          <p:cNvSpPr>
            <a:spLocks noChangeArrowheads="1"/>
          </p:cNvSpPr>
          <p:nvPr/>
        </p:nvSpPr>
        <p:spPr bwMode="auto">
          <a:xfrm>
            <a:off x="683568" y="5013176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it-IT" altLang="en-US" sz="3600" dirty="0" smtClean="0">
                <a:solidFill>
                  <a:srgbClr val="800000"/>
                </a:solidFill>
                <a:latin typeface="Tahoma" pitchFamily="34" charset="0"/>
              </a:rPr>
              <a:t>Riconoscimento di oggetti e scene – metodi generativi</a:t>
            </a:r>
            <a:endParaRPr lang="it-IT" altLang="en-US" sz="3600" dirty="0">
              <a:solidFill>
                <a:srgbClr val="800000"/>
              </a:solidFill>
              <a:latin typeface="Tahoma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915816" y="1556792"/>
            <a:ext cx="3540144" cy="3569400"/>
            <a:chOff x="2915816" y="1556792"/>
            <a:chExt cx="3540144" cy="3569400"/>
          </a:xfrm>
        </p:grpSpPr>
        <p:sp>
          <p:nvSpPr>
            <p:cNvPr id="3079" name="Rectangle 18"/>
            <p:cNvSpPr>
              <a:spLocks noChangeArrowheads="1"/>
            </p:cNvSpPr>
            <p:nvPr/>
          </p:nvSpPr>
          <p:spPr bwMode="auto">
            <a:xfrm>
              <a:off x="4356100" y="2205038"/>
              <a:ext cx="1511300" cy="431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211970" name="Picture 2" descr="https://kaggle2.blob.core.windows.net/competitions/kaggle/3649/media/cifar-10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1556792"/>
              <a:ext cx="3540144" cy="3569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97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2305060"/>
              <a:ext cx="318599" cy="307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43" name="Text Box 11"/>
          <p:cNvSpPr txBox="1">
            <a:spLocks noChangeArrowheads="1"/>
          </p:cNvSpPr>
          <p:nvPr/>
        </p:nvSpPr>
        <p:spPr bwMode="auto">
          <a:xfrm>
            <a:off x="0" y="16668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i="1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Plate notation </a:t>
            </a:r>
            <a:r>
              <a:rPr lang="en-US" sz="40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 un </a:t>
            </a:r>
            <a:r>
              <a:rPr lang="en-US" sz="40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modello</a:t>
            </a:r>
            <a:r>
              <a:rPr lang="en-US" sz="40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generativo</a:t>
            </a:r>
            <a:endParaRPr lang="en-US" sz="4000" dirty="0">
              <a:solidFill>
                <a:srgbClr val="8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067" name="Group 35"/>
          <p:cNvGrpSpPr>
            <a:grpSpLocks/>
          </p:cNvGrpSpPr>
          <p:nvPr/>
        </p:nvGrpSpPr>
        <p:grpSpPr bwMode="auto">
          <a:xfrm>
            <a:off x="6858000" y="1524000"/>
            <a:ext cx="1169988" cy="1295400"/>
            <a:chOff x="288" y="2784"/>
            <a:chExt cx="1344" cy="1488"/>
          </a:xfrm>
        </p:grpSpPr>
        <p:grpSp>
          <p:nvGrpSpPr>
            <p:cNvPr id="2068" name="Group 27"/>
            <p:cNvGrpSpPr>
              <a:grpSpLocks/>
            </p:cNvGrpSpPr>
            <p:nvPr/>
          </p:nvGrpSpPr>
          <p:grpSpPr bwMode="auto">
            <a:xfrm>
              <a:off x="480" y="2880"/>
              <a:ext cx="975" cy="1260"/>
              <a:chOff x="288" y="2928"/>
              <a:chExt cx="864" cy="1116"/>
            </a:xfrm>
          </p:grpSpPr>
          <p:pic>
            <p:nvPicPr>
              <p:cNvPr id="2070" name="Picture 28" descr="ermin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720" y="3216"/>
                <a:ext cx="288" cy="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1" name="Picture 29" descr="ermin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864" y="3504"/>
                <a:ext cx="288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2" name="Picture 30" descr="ermin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" y="3504"/>
                <a:ext cx="28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3" name="Picture 31" descr="ermin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288" y="3216"/>
                <a:ext cx="288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4" name="Picture 32" descr="ermine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624" y="2928"/>
                <a:ext cx="288" cy="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5" name="Picture 33" descr="ermin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768" y="3792"/>
                <a:ext cx="36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69" name="Rectangle 34"/>
            <p:cNvSpPr>
              <a:spLocks noChangeArrowheads="1"/>
            </p:cNvSpPr>
            <p:nvPr/>
          </p:nvSpPr>
          <p:spPr bwMode="auto">
            <a:xfrm>
              <a:off x="288" y="2784"/>
              <a:ext cx="1344" cy="1488"/>
            </a:xfrm>
            <a:prstGeom prst="rect">
              <a:avLst/>
            </a:prstGeom>
            <a:noFill/>
            <a:ln w="38100">
              <a:solidFill>
                <a:srgbClr val="864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764268" y="3140968"/>
            <a:ext cx="78537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In </a:t>
            </a:r>
            <a:r>
              <a:rPr lang="it-IT" sz="2800" i="1" kern="0" dirty="0" smtClean="0">
                <a:solidFill>
                  <a:srgbClr val="000000"/>
                </a:solidFill>
                <a:latin typeface="Tahoma"/>
                <a:cs typeface="Arial"/>
              </a:rPr>
              <a:t>grigio</a:t>
            </a: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 le variabili visibili, in </a:t>
            </a:r>
            <a:r>
              <a:rPr lang="it-IT" sz="2800" i="1" kern="0" dirty="0" smtClean="0">
                <a:solidFill>
                  <a:srgbClr val="000000"/>
                </a:solidFill>
                <a:latin typeface="Tahoma"/>
                <a:cs typeface="Arial"/>
              </a:rPr>
              <a:t>bianco</a:t>
            </a: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 le nascoste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Il rettangolo (</a:t>
            </a:r>
            <a:r>
              <a:rPr lang="it-IT" sz="2800" i="1" kern="0" dirty="0" smtClean="0">
                <a:solidFill>
                  <a:srgbClr val="000000"/>
                </a:solidFill>
                <a:latin typeface="Tahoma"/>
                <a:cs typeface="Arial"/>
              </a:rPr>
              <a:t>plate</a:t>
            </a: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) con un numero nell’angolo indica il num. di variabili di quel tipo nel modello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800" kern="0" dirty="0" smtClean="0">
                <a:solidFill>
                  <a:srgbClr val="000000"/>
                </a:solidFill>
                <a:latin typeface="Tahoma"/>
                <a:cs typeface="Arial"/>
              </a:rPr>
              <a:t>Una distribuzione condizionale individua una freccia nel modello</a:t>
            </a:r>
            <a:endParaRPr lang="en-US" sz="1400" dirty="0"/>
          </a:p>
        </p:txBody>
      </p:sp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1905000" y="1045344"/>
            <a:ext cx="4038600" cy="187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3506788" y="1323157"/>
            <a:ext cx="2159000" cy="13239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" name="Oval 5"/>
          <p:cNvSpPr>
            <a:spLocks noChangeArrowheads="1"/>
          </p:cNvSpPr>
          <p:nvPr/>
        </p:nvSpPr>
        <p:spPr bwMode="auto">
          <a:xfrm>
            <a:off x="4202113" y="1602557"/>
            <a:ext cx="696912" cy="695325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4341813" y="1685107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w</a:t>
            </a: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5302250" y="2228032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 smtClean="0"/>
              <a:t>M</a:t>
            </a:r>
            <a:endParaRPr lang="en-US" altLang="en-US" sz="2400" dirty="0"/>
          </a:p>
        </p:txBody>
      </p:sp>
      <p:sp>
        <p:nvSpPr>
          <p:cNvPr id="2060" name="Oval 8"/>
          <p:cNvSpPr>
            <a:spLocks noChangeArrowheads="1"/>
          </p:cNvSpPr>
          <p:nvPr/>
        </p:nvSpPr>
        <p:spPr bwMode="auto">
          <a:xfrm>
            <a:off x="2182813" y="1602557"/>
            <a:ext cx="696912" cy="6953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" name="Text Box 9"/>
          <p:cNvSpPr txBox="1">
            <a:spLocks noChangeArrowheads="1"/>
          </p:cNvSpPr>
          <p:nvPr/>
        </p:nvSpPr>
        <p:spPr bwMode="auto">
          <a:xfrm>
            <a:off x="2322513" y="1685107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c</a:t>
            </a:r>
          </a:p>
        </p:txBody>
      </p:sp>
      <p:sp>
        <p:nvSpPr>
          <p:cNvPr id="2062" name="Line 10"/>
          <p:cNvSpPr>
            <a:spLocks noChangeShapeType="1"/>
          </p:cNvSpPr>
          <p:nvPr/>
        </p:nvSpPr>
        <p:spPr bwMode="auto">
          <a:xfrm>
            <a:off x="2879725" y="1950219"/>
            <a:ext cx="1322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3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1905000" y="1045344"/>
            <a:ext cx="4038600" cy="187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3506788" y="1323157"/>
            <a:ext cx="2159000" cy="13239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" name="Oval 5"/>
          <p:cNvSpPr>
            <a:spLocks noChangeArrowheads="1"/>
          </p:cNvSpPr>
          <p:nvPr/>
        </p:nvSpPr>
        <p:spPr bwMode="auto">
          <a:xfrm>
            <a:off x="4202113" y="1602557"/>
            <a:ext cx="696912" cy="695325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4341813" y="1685107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w</a:t>
            </a: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5302250" y="2228032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 smtClean="0"/>
              <a:t>M</a:t>
            </a:r>
            <a:endParaRPr lang="en-US" altLang="en-US" sz="2400" dirty="0"/>
          </a:p>
        </p:txBody>
      </p:sp>
      <p:sp>
        <p:nvSpPr>
          <p:cNvPr id="2060" name="Oval 8"/>
          <p:cNvSpPr>
            <a:spLocks noChangeArrowheads="1"/>
          </p:cNvSpPr>
          <p:nvPr/>
        </p:nvSpPr>
        <p:spPr bwMode="auto">
          <a:xfrm>
            <a:off x="2182813" y="1602557"/>
            <a:ext cx="696912" cy="6953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" name="Text Box 9"/>
          <p:cNvSpPr txBox="1">
            <a:spLocks noChangeArrowheads="1"/>
          </p:cNvSpPr>
          <p:nvPr/>
        </p:nvSpPr>
        <p:spPr bwMode="auto">
          <a:xfrm>
            <a:off x="2322513" y="1685107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c</a:t>
            </a:r>
          </a:p>
        </p:txBody>
      </p:sp>
      <p:sp>
        <p:nvSpPr>
          <p:cNvPr id="2062" name="Line 10"/>
          <p:cNvSpPr>
            <a:spLocks noChangeShapeType="1"/>
          </p:cNvSpPr>
          <p:nvPr/>
        </p:nvSpPr>
        <p:spPr bwMode="auto">
          <a:xfrm>
            <a:off x="2879725" y="1950219"/>
            <a:ext cx="1322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3" name="Text Box 11"/>
          <p:cNvSpPr txBox="1">
            <a:spLocks noChangeArrowheads="1"/>
          </p:cNvSpPr>
          <p:nvPr/>
        </p:nvSpPr>
        <p:spPr bwMode="auto">
          <a:xfrm>
            <a:off x="457200" y="166688"/>
            <a:ext cx="8305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Classificazione</a:t>
            </a:r>
            <a:r>
              <a:rPr lang="en-US" sz="36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36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il</a:t>
            </a:r>
            <a:r>
              <a:rPr lang="en-US" sz="36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modello</a:t>
            </a:r>
            <a:r>
              <a:rPr lang="en-US" sz="36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generativo</a:t>
            </a:r>
            <a:endParaRPr lang="en-US" sz="3600" dirty="0">
              <a:solidFill>
                <a:srgbClr val="8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457200" y="2996952"/>
            <a:ext cx="8763000" cy="2384425"/>
            <a:chOff x="96" y="2016"/>
            <a:chExt cx="5520" cy="1502"/>
          </a:xfrm>
        </p:grpSpPr>
        <p:grpSp>
          <p:nvGrpSpPr>
            <p:cNvPr id="2078" name="Group 13"/>
            <p:cNvGrpSpPr>
              <a:grpSpLocks/>
            </p:cNvGrpSpPr>
            <p:nvPr/>
          </p:nvGrpSpPr>
          <p:grpSpPr bwMode="auto">
            <a:xfrm>
              <a:off x="96" y="2016"/>
              <a:ext cx="5520" cy="1056"/>
              <a:chOff x="96" y="2016"/>
              <a:chExt cx="5520" cy="1056"/>
            </a:xfrm>
          </p:grpSpPr>
          <p:sp>
            <p:nvSpPr>
              <p:cNvPr id="2081" name="Rectangle 14"/>
              <p:cNvSpPr>
                <a:spLocks noChangeArrowheads="1"/>
              </p:cNvSpPr>
              <p:nvPr/>
            </p:nvSpPr>
            <p:spPr bwMode="auto">
              <a:xfrm>
                <a:off x="96" y="2016"/>
                <a:ext cx="5520" cy="8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graphicFrame>
            <p:nvGraphicFramePr>
              <p:cNvPr id="2053" name="Object 1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12217283"/>
                  </p:ext>
                </p:extLst>
              </p:nvPr>
            </p:nvGraphicFramePr>
            <p:xfrm>
              <a:off x="2307" y="2193"/>
              <a:ext cx="1501" cy="39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64254" name="Equation" r:id="rId3" imgW="863280" imgH="228600" progId="Equation.3">
                      <p:embed/>
                    </p:oleObj>
                  </mc:Choice>
                  <mc:Fallback>
                    <p:oleObj name="Equation" r:id="rId3" imgW="8632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07" y="2193"/>
                            <a:ext cx="1501" cy="397"/>
                          </a:xfrm>
                          <a:prstGeom prst="rect">
                            <a:avLst/>
                          </a:prstGeom>
                          <a:solidFill>
                            <a:schemeClr val="bg1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1270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82" name="Freeform 16"/>
              <p:cNvSpPr>
                <a:spLocks/>
              </p:cNvSpPr>
              <p:nvPr/>
            </p:nvSpPr>
            <p:spPr bwMode="auto">
              <a:xfrm>
                <a:off x="2240" y="2496"/>
                <a:ext cx="496" cy="576"/>
              </a:xfrm>
              <a:custGeom>
                <a:avLst/>
                <a:gdLst>
                  <a:gd name="T0" fmla="*/ 17 w 928"/>
                  <a:gd name="T1" fmla="*/ 576 h 624"/>
                  <a:gd name="T2" fmla="*/ 68 w 928"/>
                  <a:gd name="T3" fmla="*/ 266 h 624"/>
                  <a:gd name="T4" fmla="*/ 428 w 928"/>
                  <a:gd name="T5" fmla="*/ 222 h 624"/>
                  <a:gd name="T6" fmla="*/ 479 w 928"/>
                  <a:gd name="T7" fmla="*/ 0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8"/>
                  <a:gd name="T13" fmla="*/ 0 h 624"/>
                  <a:gd name="T14" fmla="*/ 928 w 928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8" h="624">
                    <a:moveTo>
                      <a:pt x="32" y="624"/>
                    </a:moveTo>
                    <a:cubicBezTo>
                      <a:pt x="16" y="488"/>
                      <a:pt x="0" y="352"/>
                      <a:pt x="128" y="288"/>
                    </a:cubicBezTo>
                    <a:cubicBezTo>
                      <a:pt x="256" y="224"/>
                      <a:pt x="672" y="288"/>
                      <a:pt x="800" y="240"/>
                    </a:cubicBezTo>
                    <a:cubicBezTo>
                      <a:pt x="928" y="192"/>
                      <a:pt x="912" y="96"/>
                      <a:pt x="896" y="0"/>
                    </a:cubicBezTo>
                  </a:path>
                </a:pathLst>
              </a:custGeom>
              <a:noFill/>
              <a:ln w="63500">
                <a:solidFill>
                  <a:srgbClr val="0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3" name="Freeform 17"/>
              <p:cNvSpPr>
                <a:spLocks/>
              </p:cNvSpPr>
              <p:nvPr/>
            </p:nvSpPr>
            <p:spPr bwMode="auto">
              <a:xfrm flipH="1">
                <a:off x="3376" y="2496"/>
                <a:ext cx="224" cy="576"/>
              </a:xfrm>
              <a:custGeom>
                <a:avLst/>
                <a:gdLst>
                  <a:gd name="T0" fmla="*/ 8 w 928"/>
                  <a:gd name="T1" fmla="*/ 576 h 624"/>
                  <a:gd name="T2" fmla="*/ 31 w 928"/>
                  <a:gd name="T3" fmla="*/ 266 h 624"/>
                  <a:gd name="T4" fmla="*/ 193 w 928"/>
                  <a:gd name="T5" fmla="*/ 222 h 624"/>
                  <a:gd name="T6" fmla="*/ 216 w 928"/>
                  <a:gd name="T7" fmla="*/ 0 h 62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928"/>
                  <a:gd name="T13" fmla="*/ 0 h 624"/>
                  <a:gd name="T14" fmla="*/ 928 w 928"/>
                  <a:gd name="T15" fmla="*/ 624 h 62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928" h="624">
                    <a:moveTo>
                      <a:pt x="32" y="624"/>
                    </a:moveTo>
                    <a:cubicBezTo>
                      <a:pt x="16" y="488"/>
                      <a:pt x="0" y="352"/>
                      <a:pt x="128" y="288"/>
                    </a:cubicBezTo>
                    <a:cubicBezTo>
                      <a:pt x="256" y="224"/>
                      <a:pt x="672" y="288"/>
                      <a:pt x="800" y="240"/>
                    </a:cubicBezTo>
                    <a:cubicBezTo>
                      <a:pt x="928" y="192"/>
                      <a:pt x="912" y="96"/>
                      <a:pt x="896" y="0"/>
                    </a:cubicBezTo>
                  </a:path>
                </a:pathLst>
              </a:custGeom>
              <a:noFill/>
              <a:ln w="63500">
                <a:solidFill>
                  <a:srgbClr val="008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79" name="Text Box 18"/>
            <p:cNvSpPr txBox="1">
              <a:spLocks noChangeArrowheads="1"/>
            </p:cNvSpPr>
            <p:nvPr/>
          </p:nvSpPr>
          <p:spPr bwMode="auto">
            <a:xfrm>
              <a:off x="1791" y="3072"/>
              <a:ext cx="78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smtClean="0"/>
                <a:t>Prior per </a:t>
              </a:r>
            </a:p>
            <a:p>
              <a:pPr algn="ctr" eaLnBrk="1" hangingPunct="1"/>
              <a:r>
                <a:rPr lang="en-US" altLang="en-US" sz="2000" dirty="0" smtClean="0"/>
                <a:t>la </a:t>
              </a:r>
              <a:r>
                <a:rPr lang="en-US" altLang="en-US" sz="2000" dirty="0" err="1" smtClean="0"/>
                <a:t>classe</a:t>
              </a:r>
              <a:endParaRPr lang="en-US" altLang="en-US" sz="2000" dirty="0"/>
            </a:p>
          </p:txBody>
        </p:sp>
        <p:sp>
          <p:nvSpPr>
            <p:cNvPr id="2080" name="Text Box 19"/>
            <p:cNvSpPr txBox="1">
              <a:spLocks noChangeArrowheads="1"/>
            </p:cNvSpPr>
            <p:nvPr/>
          </p:nvSpPr>
          <p:spPr bwMode="auto">
            <a:xfrm>
              <a:off x="2691" y="3072"/>
              <a:ext cx="187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smtClean="0"/>
                <a:t>Likelihood </a:t>
              </a:r>
              <a:r>
                <a:rPr lang="en-US" altLang="en-US" sz="2000" dirty="0" err="1" smtClean="0"/>
                <a:t>dell’immagine</a:t>
              </a:r>
              <a:endParaRPr lang="en-US" altLang="en-US" sz="2000" dirty="0"/>
            </a:p>
            <a:p>
              <a:pPr algn="ctr" eaLnBrk="1" hangingPunct="1"/>
              <a:r>
                <a:rPr lang="it-IT" altLang="en-US" sz="2000" dirty="0" smtClean="0"/>
                <a:t>data la classe</a:t>
              </a:r>
              <a:endParaRPr lang="en-US" altLang="en-US" sz="2000" dirty="0"/>
            </a:p>
          </p:txBody>
        </p:sp>
      </p:grpSp>
      <p:graphicFrame>
        <p:nvGraphicFramePr>
          <p:cNvPr id="530453" name="Object 21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580492663"/>
              </p:ext>
            </p:extLst>
          </p:nvPr>
        </p:nvGraphicFramePr>
        <p:xfrm>
          <a:off x="6304284" y="3065647"/>
          <a:ext cx="27384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255" name="Equation" r:id="rId5" imgW="1244520" imgH="457200" progId="Equation.3">
                  <p:embed/>
                </p:oleObj>
              </mc:Choice>
              <mc:Fallback>
                <p:oleObj name="Equation" r:id="rId5" imgW="12445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4284" y="3065647"/>
                        <a:ext cx="2738438" cy="1006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31750" y="3277940"/>
            <a:ext cx="3883029" cy="2103437"/>
            <a:chOff x="20" y="2193"/>
            <a:chExt cx="2446" cy="1325"/>
          </a:xfrm>
        </p:grpSpPr>
        <p:sp>
          <p:nvSpPr>
            <p:cNvPr id="2076" name="Text Box 23"/>
            <p:cNvSpPr txBox="1">
              <a:spLocks noChangeArrowheads="1"/>
            </p:cNvSpPr>
            <p:nvPr/>
          </p:nvSpPr>
          <p:spPr bwMode="auto">
            <a:xfrm>
              <a:off x="20" y="3072"/>
              <a:ext cx="104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err="1" smtClean="0"/>
                <a:t>Decisione</a:t>
              </a:r>
              <a:r>
                <a:rPr lang="en-US" altLang="en-US" sz="2000" dirty="0" smtClean="0"/>
                <a:t> di </a:t>
              </a:r>
            </a:p>
            <a:p>
              <a:pPr algn="ctr" eaLnBrk="1" hangingPunct="1"/>
              <a:r>
                <a:rPr lang="en-US" altLang="en-US" sz="2000" dirty="0" err="1" smtClean="0"/>
                <a:t>classe</a:t>
              </a:r>
              <a:endParaRPr lang="en-US" altLang="en-US" sz="2000" dirty="0"/>
            </a:p>
          </p:txBody>
        </p:sp>
        <p:graphicFrame>
          <p:nvGraphicFramePr>
            <p:cNvPr id="2051" name="Objec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83502059"/>
                </p:ext>
              </p:extLst>
            </p:nvPr>
          </p:nvGraphicFramePr>
          <p:xfrm>
            <a:off x="1275" y="2193"/>
            <a:ext cx="1191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4256" name="Equation" r:id="rId7" imgW="685800" imgH="228600" progId="Equation.3">
                    <p:embed/>
                  </p:oleObj>
                </mc:Choice>
                <mc:Fallback>
                  <p:oleObj name="Equation" r:id="rId7" imgW="68580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5" y="2193"/>
                          <a:ext cx="1191" cy="397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52" name="Object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8100806"/>
                </p:ext>
              </p:extLst>
            </p:nvPr>
          </p:nvGraphicFramePr>
          <p:xfrm>
            <a:off x="148" y="2242"/>
            <a:ext cx="1204" cy="4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4257" name="Equation" r:id="rId9" imgW="876240" imgH="304560" progId="Equation.3">
                    <p:embed/>
                  </p:oleObj>
                </mc:Choice>
                <mc:Fallback>
                  <p:oleObj name="Equation" r:id="rId9" imgW="876240" imgH="30456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" y="2242"/>
                          <a:ext cx="1204" cy="41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77" name="Freeform 26"/>
            <p:cNvSpPr>
              <a:spLocks/>
            </p:cNvSpPr>
            <p:nvPr/>
          </p:nvSpPr>
          <p:spPr bwMode="auto">
            <a:xfrm flipH="1">
              <a:off x="286" y="2496"/>
              <a:ext cx="224" cy="576"/>
            </a:xfrm>
            <a:custGeom>
              <a:avLst/>
              <a:gdLst>
                <a:gd name="T0" fmla="*/ 8 w 928"/>
                <a:gd name="T1" fmla="*/ 576 h 624"/>
                <a:gd name="T2" fmla="*/ 31 w 928"/>
                <a:gd name="T3" fmla="*/ 266 h 624"/>
                <a:gd name="T4" fmla="*/ 193 w 928"/>
                <a:gd name="T5" fmla="*/ 222 h 624"/>
                <a:gd name="T6" fmla="*/ 216 w 928"/>
                <a:gd name="T7" fmla="*/ 0 h 6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28"/>
                <a:gd name="T13" fmla="*/ 0 h 624"/>
                <a:gd name="T14" fmla="*/ 928 w 928"/>
                <a:gd name="T15" fmla="*/ 624 h 6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28" h="624">
                  <a:moveTo>
                    <a:pt x="32" y="624"/>
                  </a:moveTo>
                  <a:cubicBezTo>
                    <a:pt x="16" y="488"/>
                    <a:pt x="0" y="352"/>
                    <a:pt x="128" y="288"/>
                  </a:cubicBezTo>
                  <a:cubicBezTo>
                    <a:pt x="256" y="224"/>
                    <a:pt x="672" y="288"/>
                    <a:pt x="800" y="240"/>
                  </a:cubicBezTo>
                  <a:cubicBezTo>
                    <a:pt x="928" y="192"/>
                    <a:pt x="912" y="96"/>
                    <a:pt x="896" y="0"/>
                  </a:cubicBezTo>
                </a:path>
              </a:pathLst>
            </a:custGeom>
            <a:noFill/>
            <a:ln w="635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67" name="Group 35"/>
          <p:cNvGrpSpPr>
            <a:grpSpLocks/>
          </p:cNvGrpSpPr>
          <p:nvPr/>
        </p:nvGrpSpPr>
        <p:grpSpPr bwMode="auto">
          <a:xfrm>
            <a:off x="6858000" y="1524000"/>
            <a:ext cx="1169988" cy="1295400"/>
            <a:chOff x="288" y="2784"/>
            <a:chExt cx="1344" cy="1488"/>
          </a:xfrm>
        </p:grpSpPr>
        <p:grpSp>
          <p:nvGrpSpPr>
            <p:cNvPr id="2068" name="Group 27"/>
            <p:cNvGrpSpPr>
              <a:grpSpLocks/>
            </p:cNvGrpSpPr>
            <p:nvPr/>
          </p:nvGrpSpPr>
          <p:grpSpPr bwMode="auto">
            <a:xfrm>
              <a:off x="480" y="2880"/>
              <a:ext cx="975" cy="1260"/>
              <a:chOff x="288" y="2928"/>
              <a:chExt cx="864" cy="1116"/>
            </a:xfrm>
          </p:grpSpPr>
          <p:pic>
            <p:nvPicPr>
              <p:cNvPr id="2070" name="Picture 28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720" y="3216"/>
                <a:ext cx="288" cy="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1" name="Picture 29" descr="ermine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864" y="3504"/>
                <a:ext cx="288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2" name="Picture 30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" y="3504"/>
                <a:ext cx="28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3" name="Picture 31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288" y="3216"/>
                <a:ext cx="288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4" name="Picture 32" descr="ermine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624" y="2928"/>
                <a:ext cx="288" cy="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5" name="Picture 33" descr="ermine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768" y="3792"/>
                <a:ext cx="36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69" name="Rectangle 34"/>
            <p:cNvSpPr>
              <a:spLocks noChangeArrowheads="1"/>
            </p:cNvSpPr>
            <p:nvPr/>
          </p:nvSpPr>
          <p:spPr bwMode="auto">
            <a:xfrm>
              <a:off x="288" y="2784"/>
              <a:ext cx="1344" cy="1488"/>
            </a:xfrm>
            <a:prstGeom prst="rect">
              <a:avLst/>
            </a:prstGeom>
            <a:noFill/>
            <a:ln w="38100">
              <a:solidFill>
                <a:srgbClr val="864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798739" y="5599452"/>
            <a:ext cx="7853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3200" i="1" kern="0" dirty="0" smtClean="0">
                <a:solidFill>
                  <a:srgbClr val="000000"/>
                </a:solidFill>
                <a:latin typeface="Tahoma"/>
                <a:cs typeface="Arial"/>
              </a:rPr>
              <a:t>c</a:t>
            </a:r>
            <a:r>
              <a:rPr lang="it-IT" sz="3200" kern="0" dirty="0" smtClean="0">
                <a:solidFill>
                  <a:srgbClr val="000000"/>
                </a:solidFill>
                <a:latin typeface="Tahoma"/>
                <a:cs typeface="Arial"/>
              </a:rPr>
              <a:t> è una variabile nascosta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76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Probabilistic Latent Semantic Analysis (PLSA)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628725"/>
            <a:ext cx="8229600" cy="4525963"/>
          </a:xfrm>
        </p:spPr>
        <p:txBody>
          <a:bodyPr/>
          <a:lstStyle/>
          <a:p>
            <a:r>
              <a:rPr lang="it-IT" dirty="0" smtClean="0"/>
              <a:t>Tecnica nata nell’ambito dell’analisi dei testi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300788" y="6381328"/>
            <a:ext cx="2133600" cy="476250"/>
          </a:xfrm>
        </p:spPr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  <p:pic>
        <p:nvPicPr>
          <p:cNvPr id="247810" name="Picture 2" descr="http://cs.brown.edu/%7Eth/images/thn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13975"/>
            <a:ext cx="161925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552194" y="2813975"/>
            <a:ext cx="5103986" cy="338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it-IT" kern="0" dirty="0" smtClean="0"/>
              <a:t>Paper originale: </a:t>
            </a:r>
            <a:r>
              <a:rPr lang="en-US" i="1" kern="0" dirty="0"/>
              <a:t>Unsupervised Learning by Probabilistic </a:t>
            </a:r>
            <a:r>
              <a:rPr lang="en-US" i="1" kern="0" dirty="0" smtClean="0"/>
              <a:t>Latent Semantic Analysis </a:t>
            </a:r>
          </a:p>
          <a:p>
            <a:pPr lvl="1"/>
            <a:r>
              <a:rPr lang="it-IT" kern="0" dirty="0" smtClean="0"/>
              <a:t>Thomas Hoffman, 1999 </a:t>
            </a:r>
            <a:endParaRPr lang="en-US" kern="0" dirty="0"/>
          </a:p>
        </p:txBody>
      </p:sp>
      <p:sp>
        <p:nvSpPr>
          <p:cNvPr id="5" name="Rectangle 4"/>
          <p:cNvSpPr/>
          <p:nvPr/>
        </p:nvSpPr>
        <p:spPr>
          <a:xfrm>
            <a:off x="5747074" y="5373042"/>
            <a:ext cx="23278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http://cs.brown.edu/~th/</a:t>
            </a:r>
          </a:p>
        </p:txBody>
      </p:sp>
    </p:spTree>
    <p:extLst>
      <p:ext uri="{BB962C8B-B14F-4D97-AF65-F5344CB8AC3E}">
        <p14:creationId xmlns:p14="http://schemas.microsoft.com/office/powerpoint/2010/main" val="412869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- introduzione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Ideata per risolvere i problemi di </a:t>
            </a:r>
          </a:p>
          <a:p>
            <a:pPr lvl="1"/>
            <a:r>
              <a:rPr lang="it-IT" b="1" dirty="0" smtClean="0"/>
              <a:t>Polisemia</a:t>
            </a:r>
            <a:r>
              <a:rPr lang="it-IT" dirty="0" smtClean="0"/>
              <a:t>: una parola può avere più significati: quando ne vedo un’occorrenza, che significato vi associo?</a:t>
            </a:r>
          </a:p>
          <a:p>
            <a:pPr lvl="2"/>
            <a:r>
              <a:rPr lang="it-IT" dirty="0" smtClean="0"/>
              <a:t>Esempio: </a:t>
            </a:r>
            <a:r>
              <a:rPr lang="it-IT" i="1" dirty="0" smtClean="0"/>
              <a:t>lama (del coltello, oppure l’animale)</a:t>
            </a:r>
          </a:p>
          <a:p>
            <a:pPr lvl="1"/>
            <a:r>
              <a:rPr lang="it-IT" b="1" dirty="0" smtClean="0"/>
              <a:t>Sinonimia</a:t>
            </a:r>
            <a:r>
              <a:rPr lang="it-IT" dirty="0" smtClean="0"/>
              <a:t>: più parole possono avere lo stesso significato: quando vedo due parole, come faccio a capire se sono sinonimi?</a:t>
            </a:r>
          </a:p>
          <a:p>
            <a:pPr lvl="2"/>
            <a:r>
              <a:rPr lang="it-IT" dirty="0" smtClean="0"/>
              <a:t>Esempio: </a:t>
            </a:r>
            <a:r>
              <a:rPr lang="it-IT" i="1" dirty="0" smtClean="0"/>
              <a:t>parlare, colloquiare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853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LSA </a:t>
            </a:r>
            <a:r>
              <a:rPr lang="it-IT" dirty="0" smtClean="0">
                <a:sym typeface="Wingdings" panose="05000000000000000000" pitchFamily="2" charset="2"/>
              </a:rPr>
              <a:t> </a:t>
            </a:r>
            <a:r>
              <a:rPr lang="it-IT" dirty="0" smtClean="0"/>
              <a:t>PLSA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PLSA è vista come l’estensione probabilistica della LSA, Latent Semantic Analysis</a:t>
            </a:r>
          </a:p>
          <a:p>
            <a:r>
              <a:rPr lang="it-IT" dirty="0" smtClean="0"/>
              <a:t>LSA è uno strumento di estrazione delle feature che riduce la dimensionalità</a:t>
            </a:r>
          </a:p>
          <a:p>
            <a:pPr lvl="1"/>
            <a:r>
              <a:rPr lang="it-IT" dirty="0" smtClean="0"/>
              <a:t>Proiezione in uno spazio a più bassa dimensionalità, chiamato anche </a:t>
            </a:r>
            <a:r>
              <a:rPr lang="it-IT" i="1" dirty="0" smtClean="0"/>
              <a:t>spazio latente</a:t>
            </a:r>
          </a:p>
          <a:p>
            <a:pPr lvl="1"/>
            <a:r>
              <a:rPr lang="it-IT" dirty="0" smtClean="0"/>
              <a:t>Il problema di LSA è che non è giustificato formalmente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9377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PLSA associa ad ogni parola una </a:t>
            </a:r>
            <a:r>
              <a:rPr lang="it-IT" i="1" dirty="0" smtClean="0"/>
              <a:t>variabile latente di contesto</a:t>
            </a:r>
            <a:r>
              <a:rPr lang="it-IT" dirty="0" smtClean="0"/>
              <a:t>, in grado di tenere in considerazione la polisemia</a:t>
            </a:r>
          </a:p>
          <a:p>
            <a:r>
              <a:rPr lang="it-IT" dirty="0" smtClean="0"/>
              <a:t>Supponiamo di avere una collezione di documenti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   formati da parole provenienti da un 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vocabolario 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15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938006"/>
              </p:ext>
            </p:extLst>
          </p:nvPr>
        </p:nvGraphicFramePr>
        <p:xfrm>
          <a:off x="3059832" y="4005064"/>
          <a:ext cx="3322637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86" name="Equation" r:id="rId3" imgW="914400" imgH="228600" progId="Equation.3">
                  <p:embed/>
                </p:oleObj>
              </mc:Choice>
              <mc:Fallback>
                <p:oleObj name="Equation" r:id="rId3" imgW="914400" imgH="228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4005064"/>
                        <a:ext cx="3322637" cy="681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1283747"/>
              </p:ext>
            </p:extLst>
          </p:nvPr>
        </p:nvGraphicFramePr>
        <p:xfrm>
          <a:off x="3707904" y="5219820"/>
          <a:ext cx="36449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87" name="Equation" r:id="rId5" imgW="1002960" imgH="215640" progId="Equation.3">
                  <p:embed/>
                </p:oleObj>
              </mc:Choice>
              <mc:Fallback>
                <p:oleObj name="Equation" r:id="rId5" imgW="10029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5219820"/>
                        <a:ext cx="3644900" cy="642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307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(2)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Ignorando l’ordine con cui le parole occorrono in un documento, si possono organizzare tutti i dati in una </a:t>
            </a:r>
            <a:r>
              <a:rPr lang="it-IT" i="1" dirty="0" smtClean="0"/>
              <a:t>matrice di count NxM </a:t>
            </a:r>
            <a:r>
              <a:rPr lang="it-IT" dirty="0" smtClean="0"/>
              <a:t>(o </a:t>
            </a:r>
            <a:r>
              <a:rPr lang="it-IT" i="1" dirty="0" smtClean="0"/>
              <a:t>co-occurrence table</a:t>
            </a:r>
            <a:r>
              <a:rPr lang="it-IT" dirty="0" smtClean="0"/>
              <a:t>)</a:t>
            </a:r>
          </a:p>
          <a:p>
            <a:endParaRPr lang="it-IT" i="1" dirty="0"/>
          </a:p>
          <a:p>
            <a:endParaRPr lang="it-IT" i="1" dirty="0" smtClean="0"/>
          </a:p>
          <a:p>
            <a:pPr marL="0" indent="0">
              <a:buNone/>
            </a:pPr>
            <a:r>
              <a:rPr lang="it-IT" i="1" dirty="0" smtClean="0"/>
              <a:t>   </a:t>
            </a:r>
            <a:r>
              <a:rPr lang="it-IT" dirty="0" smtClean="0"/>
              <a:t>dove                  denota il numero di volte  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che la parola </a:t>
            </a:r>
            <a:r>
              <a:rPr lang="it-IT" i="1" dirty="0" smtClean="0"/>
              <a:t>w</a:t>
            </a:r>
            <a:r>
              <a:rPr lang="it-IT" i="1" baseline="-25000" dirty="0" smtClean="0"/>
              <a:t>j</a:t>
            </a:r>
            <a:r>
              <a:rPr lang="it-IT" i="1" dirty="0" smtClean="0"/>
              <a:t> </a:t>
            </a:r>
            <a:r>
              <a:rPr lang="it-IT" dirty="0" smtClean="0"/>
              <a:t>occorre nel documento </a:t>
            </a:r>
            <a:r>
              <a:rPr lang="it-IT" i="1" dirty="0" smtClean="0"/>
              <a:t>d</a:t>
            </a:r>
            <a:r>
              <a:rPr lang="it-IT" i="1" baseline="-25000" dirty="0" smtClean="0"/>
              <a:t>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16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374655"/>
              </p:ext>
            </p:extLst>
          </p:nvPr>
        </p:nvGraphicFramePr>
        <p:xfrm>
          <a:off x="2843808" y="3645024"/>
          <a:ext cx="3462337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05" name="Equation" r:id="rId3" imgW="952200" imgH="266400" progId="Equation.3">
                  <p:embed/>
                </p:oleObj>
              </mc:Choice>
              <mc:Fallback>
                <p:oleObj name="Equation" r:id="rId3" imgW="95220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645024"/>
                        <a:ext cx="3462337" cy="793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944949"/>
              </p:ext>
            </p:extLst>
          </p:nvPr>
        </p:nvGraphicFramePr>
        <p:xfrm>
          <a:off x="2051720" y="4653136"/>
          <a:ext cx="1984375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906" name="Equation" r:id="rId5" imgW="545760" imgH="241200" progId="Equation.3">
                  <p:embed/>
                </p:oleObj>
              </mc:Choice>
              <mc:Fallback>
                <p:oleObj name="Equation" r:id="rId5" imgW="545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4653136"/>
                        <a:ext cx="1984375" cy="7191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8716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653" y="0"/>
            <a:ext cx="8229600" cy="1143000"/>
          </a:xfrm>
        </p:spPr>
        <p:txBody>
          <a:bodyPr/>
          <a:lstStyle/>
          <a:p>
            <a:r>
              <a:rPr lang="it-IT" dirty="0" smtClean="0"/>
              <a:t>PLSA – matrice di count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17</a:t>
            </a:fld>
            <a:endParaRPr lang="it-IT"/>
          </a:p>
        </p:txBody>
      </p:sp>
      <p:pic>
        <p:nvPicPr>
          <p:cNvPr id="8" name="Picture 1028" descr="matr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1556792"/>
            <a:ext cx="75739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542075" y="1556792"/>
            <a:ext cx="72008" cy="4032448"/>
          </a:xfrm>
          <a:prstGeom prst="straightConnector1">
            <a:avLst/>
          </a:prstGeom>
          <a:ln w="50800">
            <a:solidFill>
              <a:srgbClr val="8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84225" y="1412776"/>
            <a:ext cx="7552456" cy="0"/>
          </a:xfrm>
          <a:prstGeom prst="straightConnector1">
            <a:avLst/>
          </a:prstGeom>
          <a:ln w="50800">
            <a:solidFill>
              <a:srgbClr val="00006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052" y="3280628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M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633459" y="828001"/>
            <a:ext cx="20617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N </a:t>
            </a:r>
            <a:r>
              <a:rPr lang="it-IT" sz="2400" i="1" dirty="0" smtClean="0"/>
              <a:t>documenti</a:t>
            </a:r>
            <a:endParaRPr lang="en-US" sz="2400" i="1" dirty="0"/>
          </a:p>
        </p:txBody>
      </p:sp>
      <p:sp>
        <p:nvSpPr>
          <p:cNvPr id="16" name="Rectangle 15"/>
          <p:cNvSpPr/>
          <p:nvPr/>
        </p:nvSpPr>
        <p:spPr>
          <a:xfrm rot="16200000">
            <a:off x="-234252" y="4155707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400" i="1" dirty="0" smtClean="0">
                <a:solidFill>
                  <a:srgbClr val="000000"/>
                </a:solidFill>
              </a:rPr>
              <a:t>parole</a:t>
            </a:r>
            <a:endParaRPr lang="en-US" sz="2400" i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7824" y="806915"/>
            <a:ext cx="276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/>
              <a:t>i</a:t>
            </a:r>
            <a:endParaRPr lang="en-US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81086" y="2132856"/>
            <a:ext cx="276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/>
              <a:t>j</a:t>
            </a:r>
            <a:endParaRPr lang="en-US" sz="2400" i="1" dirty="0"/>
          </a:p>
        </p:txBody>
      </p:sp>
      <p:sp>
        <p:nvSpPr>
          <p:cNvPr id="20" name="Oval 19"/>
          <p:cNvSpPr/>
          <p:nvPr/>
        </p:nvSpPr>
        <p:spPr>
          <a:xfrm>
            <a:off x="2909819" y="2211397"/>
            <a:ext cx="432048" cy="427692"/>
          </a:xfrm>
          <a:prstGeom prst="ellipse">
            <a:avLst/>
          </a:prstGeom>
          <a:noFill/>
          <a:ln>
            <a:solidFill>
              <a:srgbClr val="33CC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660671"/>
              </p:ext>
            </p:extLst>
          </p:nvPr>
        </p:nvGraphicFramePr>
        <p:xfrm>
          <a:off x="3098076" y="5805264"/>
          <a:ext cx="3435828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0905" name="Equation" r:id="rId4" imgW="1168200" imgH="177480" progId="Equation.3">
                  <p:embed/>
                </p:oleObj>
              </mc:Choice>
              <mc:Fallback>
                <p:oleObj name="Equation" r:id="rId4" imgW="1168200" imgH="177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8076" y="5805264"/>
                        <a:ext cx="3435828" cy="5302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780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24" y="0"/>
            <a:ext cx="8229600" cy="1143000"/>
          </a:xfrm>
        </p:spPr>
        <p:txBody>
          <a:bodyPr/>
          <a:lstStyle/>
          <a:p>
            <a:r>
              <a:rPr lang="it-IT" dirty="0" smtClean="0"/>
              <a:t>PLSA – BoW nella count matrix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18</a:t>
            </a:fld>
            <a:endParaRPr lang="it-IT"/>
          </a:p>
        </p:txBody>
      </p:sp>
      <p:pic>
        <p:nvPicPr>
          <p:cNvPr id="8" name="Picture 1028" descr="matr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1556792"/>
            <a:ext cx="75739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>
            <a:off x="542075" y="1556792"/>
            <a:ext cx="72008" cy="4032448"/>
          </a:xfrm>
          <a:prstGeom prst="straightConnector1">
            <a:avLst/>
          </a:prstGeom>
          <a:ln w="50800">
            <a:solidFill>
              <a:srgbClr val="8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784225" y="1412776"/>
            <a:ext cx="7552456" cy="0"/>
          </a:xfrm>
          <a:prstGeom prst="straightConnector1">
            <a:avLst/>
          </a:prstGeom>
          <a:ln w="50800">
            <a:solidFill>
              <a:srgbClr val="00006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6052" y="3280628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M</a:t>
            </a:r>
            <a:endParaRPr lang="en-US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5633459" y="828001"/>
            <a:ext cx="20617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dirty="0" smtClean="0"/>
              <a:t>N </a:t>
            </a:r>
            <a:r>
              <a:rPr lang="it-IT" sz="2400" i="1" dirty="0" smtClean="0"/>
              <a:t>documenti</a:t>
            </a:r>
            <a:endParaRPr lang="en-US" sz="2400" i="1" dirty="0"/>
          </a:p>
        </p:txBody>
      </p:sp>
      <p:sp>
        <p:nvSpPr>
          <p:cNvPr id="16" name="Rectangle 15"/>
          <p:cNvSpPr/>
          <p:nvPr/>
        </p:nvSpPr>
        <p:spPr>
          <a:xfrm rot="16200000">
            <a:off x="-234252" y="4155707"/>
            <a:ext cx="104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400" i="1" dirty="0" smtClean="0">
                <a:solidFill>
                  <a:srgbClr val="000000"/>
                </a:solidFill>
              </a:rPr>
              <a:t>parole</a:t>
            </a:r>
            <a:endParaRPr lang="en-US" sz="2400" i="1" dirty="0">
              <a:solidFill>
                <a:srgbClr val="0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87824" y="806915"/>
            <a:ext cx="276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/>
              <a:t>i</a:t>
            </a:r>
            <a:endParaRPr lang="en-US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181086" y="2132856"/>
            <a:ext cx="2760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200" i="1" dirty="0" smtClean="0"/>
              <a:t>j</a:t>
            </a:r>
            <a:endParaRPr lang="en-US" sz="2400" i="1" dirty="0"/>
          </a:p>
        </p:txBody>
      </p:sp>
      <p:sp>
        <p:nvSpPr>
          <p:cNvPr id="20" name="Oval 19"/>
          <p:cNvSpPr/>
          <p:nvPr/>
        </p:nvSpPr>
        <p:spPr>
          <a:xfrm>
            <a:off x="2909819" y="1556792"/>
            <a:ext cx="432048" cy="4114799"/>
          </a:xfrm>
          <a:prstGeom prst="ellipse">
            <a:avLst/>
          </a:prstGeom>
          <a:noFill/>
          <a:ln>
            <a:solidFill>
              <a:srgbClr val="FF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own Arrow 2"/>
          <p:cNvSpPr/>
          <p:nvPr/>
        </p:nvSpPr>
        <p:spPr>
          <a:xfrm rot="17331936">
            <a:off x="3231227" y="5520637"/>
            <a:ext cx="479659" cy="565720"/>
          </a:xfrm>
          <a:prstGeom prst="downArrow">
            <a:avLst/>
          </a:prstGeom>
          <a:solidFill>
            <a:srgbClr val="FF9900"/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752970" y="5671592"/>
            <a:ext cx="47339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Bag of words </a:t>
            </a:r>
            <a:r>
              <a:rPr lang="it-IT" sz="2400" dirty="0" smtClean="0"/>
              <a:t>per il documento </a:t>
            </a:r>
            <a:r>
              <a:rPr lang="it-IT" sz="2400" i="1" dirty="0" smtClean="0"/>
              <a:t>i</a:t>
            </a:r>
            <a:r>
              <a:rPr lang="it-IT" sz="2400" dirty="0" smtClean="0"/>
              <a:t>!</a:t>
            </a:r>
            <a:endParaRPr 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299454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Zero-frequency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La matrice </a:t>
            </a:r>
            <a:r>
              <a:rPr lang="it-IT" b="1" dirty="0" smtClean="0"/>
              <a:t>N </a:t>
            </a:r>
            <a:r>
              <a:rPr lang="it-IT" dirty="0" smtClean="0"/>
              <a:t>è </a:t>
            </a:r>
            <a:r>
              <a:rPr lang="it-IT" i="1" dirty="0" smtClean="0"/>
              <a:t>sparsa</a:t>
            </a:r>
          </a:p>
          <a:p>
            <a:pPr lvl="1"/>
            <a:r>
              <a:rPr lang="it-IT" dirty="0" smtClean="0"/>
              <a:t>matrice in cui il numero di entry diverse da 0 è molto basso (</a:t>
            </a:r>
            <a:r>
              <a:rPr lang="en-US" dirty="0" smtClean="0"/>
              <a:t>~1%</a:t>
            </a:r>
            <a:r>
              <a:rPr lang="it-IT" dirty="0" smtClean="0"/>
              <a:t>)</a:t>
            </a:r>
          </a:p>
          <a:p>
            <a:r>
              <a:rPr lang="it-IT" dirty="0" smtClean="0"/>
              <a:t>Il fenomeno della sparsezza può essere un problema</a:t>
            </a:r>
          </a:p>
          <a:p>
            <a:pPr lvl="1"/>
            <a:r>
              <a:rPr lang="it-IT" dirty="0" smtClean="0"/>
              <a:t>Nel caso di metriche di similarità tra documenti, in cui si contano i termini comuni</a:t>
            </a:r>
            <a:endParaRPr lang="en-US" dirty="0" smtClean="0"/>
          </a:p>
          <a:p>
            <a:pPr lvl="1"/>
            <a:r>
              <a:rPr lang="it-IT" dirty="0" smtClean="0"/>
              <a:t>Poichè le parole sono moltissime, nel caso di sinonimi vado a perdere un match valido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758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Modelli generativi - recap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875"/>
            <a:ext cx="8517830" cy="4525963"/>
          </a:xfrm>
        </p:spPr>
        <p:txBody>
          <a:bodyPr/>
          <a:lstStyle/>
          <a:p>
            <a:r>
              <a:rPr lang="it-IT" dirty="0" smtClean="0"/>
              <a:t>Un modello generativo studia una classe per volta, indipendentemente (</a:t>
            </a:r>
            <a:r>
              <a:rPr lang="it-IT" i="1" dirty="0" smtClean="0"/>
              <a:t>class specific)</a:t>
            </a:r>
            <a:endParaRPr lang="it-IT" i="1" dirty="0"/>
          </a:p>
          <a:p>
            <a:r>
              <a:rPr lang="it-IT" dirty="0" smtClean="0"/>
              <a:t>C classi</a:t>
            </a:r>
            <a:r>
              <a:rPr lang="it-IT" dirty="0" smtClean="0">
                <a:sym typeface="Wingdings" panose="05000000000000000000" pitchFamily="2" charset="2"/>
              </a:rPr>
              <a:t>C modelli generativi </a:t>
            </a:r>
            <a:r>
              <a:rPr lang="it-IT" i="1" dirty="0" smtClean="0">
                <a:sym typeface="Wingdings" panose="05000000000000000000" pitchFamily="2" charset="2"/>
              </a:rPr>
              <a:t>della stessa famiglia</a:t>
            </a:r>
            <a:r>
              <a:rPr lang="it-IT" dirty="0" smtClean="0">
                <a:sym typeface="Wingdings" panose="05000000000000000000" pitchFamily="2" charset="2"/>
              </a:rPr>
              <a:t>, per esempio </a:t>
            </a:r>
          </a:p>
          <a:p>
            <a:pPr lvl="1"/>
            <a:r>
              <a:rPr lang="it-IT" dirty="0" smtClean="0">
                <a:sym typeface="Wingdings" panose="05000000000000000000" pitchFamily="2" charset="2"/>
              </a:rPr>
              <a:t>Gaussiane</a:t>
            </a:r>
          </a:p>
          <a:p>
            <a:pPr lvl="1"/>
            <a:r>
              <a:rPr lang="it-IT" dirty="0" smtClean="0">
                <a:sym typeface="Wingdings" panose="05000000000000000000" pitchFamily="2" charset="2"/>
              </a:rPr>
              <a:t>misture di Gaussiane, </a:t>
            </a:r>
          </a:p>
          <a:p>
            <a:pPr lvl="1"/>
            <a:r>
              <a:rPr lang="it-IT" dirty="0" smtClean="0">
                <a:sym typeface="Wingdings" panose="05000000000000000000" pitchFamily="2" charset="2"/>
              </a:rPr>
              <a:t>Hidden Markov models... </a:t>
            </a:r>
          </a:p>
          <a:p>
            <a:pPr marL="0" indent="0">
              <a:buNone/>
            </a:pPr>
            <a:r>
              <a:rPr lang="it-IT" dirty="0" smtClean="0"/>
              <a:t>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113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/>
              <a:t>Zero-frequency </a:t>
            </a:r>
            <a:r>
              <a:rPr lang="it-IT" sz="4000" dirty="0" smtClean="0"/>
              <a:t>problem - example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20</a:t>
            </a:fld>
            <a:endParaRPr lang="it-IT"/>
          </a:p>
        </p:txBody>
      </p:sp>
      <p:pic>
        <p:nvPicPr>
          <p:cNvPr id="8" name="Picture 1028" descr="matri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74935"/>
            <a:ext cx="75739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07704" y="1268760"/>
            <a:ext cx="6480720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10880" y="1586304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100000000000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491880" y="1340768"/>
            <a:ext cx="7704856" cy="4680520"/>
            <a:chOff x="6444208" y="1129916"/>
            <a:chExt cx="7704856" cy="4680520"/>
          </a:xfrm>
        </p:grpSpPr>
        <p:pic>
          <p:nvPicPr>
            <p:cNvPr id="17" name="Picture 1028" descr="matrix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37151" y="1623628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000100000000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6444208" y="1297759"/>
            <a:ext cx="7704856" cy="4680520"/>
            <a:chOff x="6444208" y="1129916"/>
            <a:chExt cx="7704856" cy="4680520"/>
          </a:xfrm>
        </p:grpSpPr>
        <p:pic>
          <p:nvPicPr>
            <p:cNvPr id="24" name="Picture 1028" descr="matrix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5" name="Rectangle 24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689479" y="1580619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000000000010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084988" y="5790455"/>
            <a:ext cx="6401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i="1" dirty="0" smtClean="0"/>
              <a:t>Quali sono i due documenti tra loro più simili?</a:t>
            </a:r>
            <a:endParaRPr lang="en-US" sz="1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62433" y="11099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A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80935" y="110844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B</a:t>
            </a:r>
            <a:endParaRPr lang="en-US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036348" y="111611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C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0412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Zero-frequency problem - osservazioni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 precedente esempio, costruendo criteri di similarità basati su prodotti interni risultava poco efficace (zero in tutti i casi)</a:t>
            </a:r>
          </a:p>
          <a:p>
            <a:r>
              <a:rPr lang="it-IT" dirty="0" smtClean="0"/>
              <a:t>Tenendo conto però dei sinonimi (human e user) avrei potuto dire che tra di loro </a:t>
            </a:r>
            <a:r>
              <a:rPr lang="it-IT" b="1" dirty="0" smtClean="0"/>
              <a:t>A</a:t>
            </a:r>
            <a:r>
              <a:rPr lang="it-IT" dirty="0" smtClean="0"/>
              <a:t> e </a:t>
            </a:r>
            <a:r>
              <a:rPr lang="it-IT" b="1" dirty="0" smtClean="0"/>
              <a:t>B</a:t>
            </a:r>
            <a:r>
              <a:rPr lang="it-IT" dirty="0" smtClean="0"/>
              <a:t> sono più simili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945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- Notazione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PLSA è un modello </a:t>
            </a:r>
            <a:r>
              <a:rPr lang="it-IT" i="1" dirty="0" smtClean="0"/>
              <a:t>latente</a:t>
            </a:r>
            <a:r>
              <a:rPr lang="it-IT" dirty="0" smtClean="0"/>
              <a:t>, ossia ha delle variabili nascoste, ossia non visibili direttamente dalle osservazioni (parole e documenti)</a:t>
            </a:r>
          </a:p>
          <a:p>
            <a:r>
              <a:rPr lang="it-IT" dirty="0" smtClean="0"/>
              <a:t>Ad ogni osservazione (documento) </a:t>
            </a:r>
            <a:r>
              <a:rPr lang="it-IT" i="1" dirty="0" smtClean="0"/>
              <a:t>d</a:t>
            </a:r>
            <a:r>
              <a:rPr lang="it-IT" i="1" baseline="-25000" dirty="0" smtClean="0"/>
              <a:t>i</a:t>
            </a:r>
            <a:r>
              <a:rPr lang="it-IT" baseline="-25000" dirty="0" smtClean="0"/>
              <a:t> </a:t>
            </a:r>
            <a:r>
              <a:rPr lang="it-IT" dirty="0" smtClean="0"/>
              <a:t>associo una variabile latente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22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387746"/>
              </p:ext>
            </p:extLst>
          </p:nvPr>
        </p:nvGraphicFramePr>
        <p:xfrm>
          <a:off x="2771801" y="4869161"/>
          <a:ext cx="3816423" cy="7822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1929" name="Equation" r:id="rId3" imgW="914400" imgH="228600" progId="Equation.3">
                  <p:embed/>
                </p:oleObj>
              </mc:Choice>
              <mc:Fallback>
                <p:oleObj name="Equation" r:id="rId3" imgW="9144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1" y="4869161"/>
                        <a:ext cx="3816423" cy="78224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528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– Notazione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Introduciamo le seguenti probabilità: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it-IT" dirty="0" smtClean="0"/>
              <a:t>              avere il particolare documento </a:t>
            </a:r>
            <a:r>
              <a:rPr lang="it-IT" i="1" dirty="0" smtClean="0"/>
              <a:t>d</a:t>
            </a:r>
            <a:r>
              <a:rPr lang="it-IT" i="1" baseline="-25000" dirty="0" smtClean="0"/>
              <a:t>i</a:t>
            </a:r>
          </a:p>
          <a:p>
            <a:pPr marL="457200" lvl="1" indent="0">
              <a:buNone/>
            </a:pPr>
            <a:r>
              <a:rPr lang="it-IT" dirty="0" smtClean="0"/>
              <a:t>                     avere la </a:t>
            </a:r>
            <a:r>
              <a:rPr lang="it-IT" dirty="0"/>
              <a:t>particolare </a:t>
            </a:r>
            <a:r>
              <a:rPr lang="it-IT" dirty="0" smtClean="0"/>
              <a:t>parola </a:t>
            </a:r>
            <a:r>
              <a:rPr lang="it-IT" i="1" dirty="0" smtClean="0"/>
              <a:t>w</a:t>
            </a:r>
            <a:r>
              <a:rPr lang="it-IT" i="1" baseline="-25000" dirty="0" smtClean="0"/>
              <a:t>j</a:t>
            </a:r>
            <a:r>
              <a:rPr lang="it-IT" i="1" dirty="0" smtClean="0"/>
              <a:t> </a:t>
            </a:r>
            <a:r>
              <a:rPr lang="it-IT" dirty="0" smtClean="0"/>
              <a:t>         </a:t>
            </a:r>
          </a:p>
          <a:p>
            <a:pPr marL="457200" lvl="1" indent="0">
              <a:buNone/>
            </a:pPr>
            <a:r>
              <a:rPr lang="it-IT" dirty="0" smtClean="0"/>
              <a:t>                     e il documento </a:t>
            </a:r>
            <a:r>
              <a:rPr lang="it-IT" i="1" dirty="0" smtClean="0"/>
              <a:t>d</a:t>
            </a:r>
            <a:r>
              <a:rPr lang="it-IT" i="1" baseline="-25000" dirty="0" smtClean="0"/>
              <a:t>i</a:t>
            </a:r>
            <a:endParaRPr lang="it-IT" i="1" baseline="-25000" dirty="0"/>
          </a:p>
          <a:p>
            <a:pPr marL="457200" lvl="1" indent="0">
              <a:buNone/>
            </a:pPr>
            <a:r>
              <a:rPr lang="it-IT" dirty="0" smtClean="0"/>
              <a:t>                        avere </a:t>
            </a:r>
            <a:r>
              <a:rPr lang="it-IT" dirty="0"/>
              <a:t>la particolare parola </a:t>
            </a:r>
            <a:r>
              <a:rPr lang="it-IT" i="1" dirty="0"/>
              <a:t>w</a:t>
            </a:r>
            <a:r>
              <a:rPr lang="it-IT" i="1" baseline="-25000" dirty="0"/>
              <a:t>j</a:t>
            </a:r>
            <a:r>
              <a:rPr lang="it-IT" i="1" dirty="0"/>
              <a:t> </a:t>
            </a:r>
            <a:r>
              <a:rPr lang="it-IT" dirty="0"/>
              <a:t>         </a:t>
            </a:r>
          </a:p>
          <a:p>
            <a:pPr marL="457200" lvl="1" indent="0">
              <a:buNone/>
            </a:pPr>
            <a:r>
              <a:rPr lang="it-IT" dirty="0"/>
              <a:t>                     </a:t>
            </a:r>
            <a:r>
              <a:rPr lang="it-IT" dirty="0" smtClean="0"/>
              <a:t>   conoscendo </a:t>
            </a:r>
            <a:r>
              <a:rPr lang="it-IT" i="1" dirty="0" smtClean="0"/>
              <a:t>z</a:t>
            </a:r>
            <a:r>
              <a:rPr lang="it-IT" i="1" baseline="-25000" dirty="0" smtClean="0"/>
              <a:t>k</a:t>
            </a:r>
          </a:p>
          <a:p>
            <a:pPr marL="457200" lvl="1" indent="0">
              <a:buNone/>
            </a:pPr>
            <a:r>
              <a:rPr lang="it-IT" dirty="0"/>
              <a:t> </a:t>
            </a:r>
            <a:r>
              <a:rPr lang="it-IT" dirty="0" smtClean="0"/>
              <a:t>                     una distribuzione specifica per il  </a:t>
            </a:r>
          </a:p>
          <a:p>
            <a:pPr marL="457200" lvl="1" indent="0">
              <a:buNone/>
            </a:pPr>
            <a:r>
              <a:rPr lang="it-IT" dirty="0"/>
              <a:t> </a:t>
            </a:r>
            <a:r>
              <a:rPr lang="it-IT" dirty="0" smtClean="0"/>
              <a:t>                     documento  </a:t>
            </a:r>
            <a:r>
              <a:rPr lang="it-IT" i="1" dirty="0" smtClean="0"/>
              <a:t>d</a:t>
            </a:r>
            <a:r>
              <a:rPr lang="it-IT" i="1" baseline="-25000" dirty="0" smtClean="0"/>
              <a:t>i</a:t>
            </a:r>
            <a:r>
              <a:rPr lang="it-IT" dirty="0" smtClean="0"/>
              <a:t> di avere l’istanza   </a:t>
            </a:r>
          </a:p>
          <a:p>
            <a:pPr marL="457200" lvl="1" indent="0">
              <a:buNone/>
            </a:pPr>
            <a:r>
              <a:rPr lang="it-IT" dirty="0"/>
              <a:t> </a:t>
            </a:r>
            <a:r>
              <a:rPr lang="it-IT" dirty="0" smtClean="0"/>
              <a:t>                     della variabile </a:t>
            </a:r>
            <a:r>
              <a:rPr lang="it-IT" i="1" dirty="0" smtClean="0"/>
              <a:t>z</a:t>
            </a:r>
            <a:r>
              <a:rPr lang="it-IT" i="1" baseline="-25000" dirty="0" smtClean="0"/>
              <a:t>k</a:t>
            </a:r>
            <a:r>
              <a:rPr lang="it-IT" dirty="0" smtClean="0"/>
              <a:t> </a:t>
            </a:r>
            <a:endParaRPr lang="it-IT" dirty="0"/>
          </a:p>
          <a:p>
            <a:pPr marL="457200" lvl="1" indent="0">
              <a:buNone/>
            </a:pPr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23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493866"/>
              </p:ext>
            </p:extLst>
          </p:nvPr>
        </p:nvGraphicFramePr>
        <p:xfrm>
          <a:off x="1187624" y="2132856"/>
          <a:ext cx="133826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13" name="Equation" r:id="rId3" imgW="368280" imgH="228600" progId="Equation.3">
                  <p:embed/>
                </p:oleObj>
              </mc:Choice>
              <mc:Fallback>
                <p:oleObj name="Equation" r:id="rId3" imgW="36828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132856"/>
                        <a:ext cx="1338263" cy="681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7575346"/>
              </p:ext>
            </p:extLst>
          </p:nvPr>
        </p:nvGraphicFramePr>
        <p:xfrm>
          <a:off x="1259632" y="4005064"/>
          <a:ext cx="22145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14" name="Equation" r:id="rId5" imgW="609480" imgH="241200" progId="Equation.3">
                  <p:embed/>
                </p:oleObj>
              </mc:Choice>
              <mc:Fallback>
                <p:oleObj name="Equation" r:id="rId5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005064"/>
                        <a:ext cx="2214563" cy="7191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310087"/>
              </p:ext>
            </p:extLst>
          </p:nvPr>
        </p:nvGraphicFramePr>
        <p:xfrm>
          <a:off x="1187624" y="2996952"/>
          <a:ext cx="207645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15" name="Equation" r:id="rId7" imgW="571320" imgH="241200" progId="Equation.3">
                  <p:embed/>
                </p:oleObj>
              </mc:Choice>
              <mc:Fallback>
                <p:oleObj name="Equation" r:id="rId7" imgW="5713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2996952"/>
                        <a:ext cx="2076450" cy="7191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501755"/>
              </p:ext>
            </p:extLst>
          </p:nvPr>
        </p:nvGraphicFramePr>
        <p:xfrm>
          <a:off x="1187624" y="5229200"/>
          <a:ext cx="21224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016" name="Equation" r:id="rId9" imgW="583920" imgH="228600" progId="Equation.3">
                  <p:embed/>
                </p:oleObj>
              </mc:Choice>
              <mc:Fallback>
                <p:oleObj name="Equation" r:id="rId9" imgW="5839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5229200"/>
                        <a:ext cx="2122488" cy="682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5647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Processo generativo di PLSA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PLSA è un modello generativo</a:t>
            </a:r>
          </a:p>
          <a:p>
            <a:r>
              <a:rPr lang="it-IT" dirty="0" smtClean="0"/>
              <a:t>Come tale, sottintende un processo generativo di produzione dei dati (come i dati sono stati prodotti) </a:t>
            </a:r>
          </a:p>
          <a:p>
            <a:r>
              <a:rPr lang="it-IT" dirty="0" smtClean="0"/>
              <a:t>Tale processo generativo è descritto da distribuzioni di probabilità</a:t>
            </a:r>
          </a:p>
          <a:p>
            <a:r>
              <a:rPr lang="it-IT" dirty="0" smtClean="0"/>
              <a:t>Le distribuzioni le abbiamo specificate nella slide precedente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987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Processo generativo di PLSA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t-IT" dirty="0" smtClean="0"/>
              <a:t>Seleziona un documento di con probabilità P(d</a:t>
            </a:r>
            <a:r>
              <a:rPr lang="it-IT" baseline="-25000" dirty="0" smtClean="0"/>
              <a:t>i</a:t>
            </a:r>
            <a:r>
              <a:rPr lang="it-IT" dirty="0" smtClean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Seleziona una classe latente z</a:t>
            </a:r>
            <a:r>
              <a:rPr lang="it-IT" baseline="-25000" dirty="0" smtClean="0"/>
              <a:t>k</a:t>
            </a:r>
            <a:r>
              <a:rPr lang="it-IT" dirty="0" smtClean="0"/>
              <a:t> con probabilità</a:t>
            </a:r>
          </a:p>
          <a:p>
            <a:pPr marL="514350" indent="-514350">
              <a:buFont typeface="+mj-lt"/>
              <a:buAutoNum type="arabicPeriod"/>
            </a:pPr>
            <a:endParaRPr lang="it-IT" dirty="0"/>
          </a:p>
          <a:p>
            <a:pPr marL="514350" indent="-514350">
              <a:buFont typeface="+mj-lt"/>
              <a:buAutoNum type="arabicPeriod"/>
            </a:pPr>
            <a:endParaRPr lang="it-IT" dirty="0" smtClean="0"/>
          </a:p>
          <a:p>
            <a:pPr marL="514350" indent="-514350">
              <a:buFont typeface="+mj-lt"/>
              <a:buAutoNum type="arabicPeriod"/>
            </a:pPr>
            <a:r>
              <a:rPr lang="it-IT" dirty="0" smtClean="0"/>
              <a:t>Genera una parola w</a:t>
            </a:r>
            <a:r>
              <a:rPr lang="it-IT" baseline="-25000" dirty="0" smtClean="0"/>
              <a:t>j</a:t>
            </a:r>
            <a:r>
              <a:rPr lang="it-IT" dirty="0" smtClean="0"/>
              <a:t> con probabilità 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25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75322"/>
              </p:ext>
            </p:extLst>
          </p:nvPr>
        </p:nvGraphicFramePr>
        <p:xfrm>
          <a:off x="3419872" y="5517232"/>
          <a:ext cx="2214562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96" name="Equation" r:id="rId3" imgW="609480" imgH="241200" progId="Equation.3">
                  <p:embed/>
                </p:oleObj>
              </mc:Choice>
              <mc:Fallback>
                <p:oleObj name="Equation" r:id="rId3" imgW="60948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5517232"/>
                        <a:ext cx="2214562" cy="7191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653059"/>
              </p:ext>
            </p:extLst>
          </p:nvPr>
        </p:nvGraphicFramePr>
        <p:xfrm>
          <a:off x="3419872" y="3789040"/>
          <a:ext cx="21224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97" name="Equation" r:id="rId5" imgW="583920" imgH="228600" progId="Equation.3">
                  <p:embed/>
                </p:oleObj>
              </mc:Choice>
              <mc:Fallback>
                <p:oleObj name="Equation" r:id="rId5" imgW="583920" imgH="228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3789040"/>
                        <a:ext cx="2122488" cy="682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47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Fattorizzazione di PLSA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t-IT" dirty="0" smtClean="0"/>
              <a:t>La probabilità congiunta di un modello generativo (necessaria quando si deve trattare un modello generativo) è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483989"/>
              </p:ext>
            </p:extLst>
          </p:nvPr>
        </p:nvGraphicFramePr>
        <p:xfrm>
          <a:off x="1547664" y="3356992"/>
          <a:ext cx="58594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18" name="Equation" r:id="rId3" imgW="1612800" imgH="241200" progId="Equation.3">
                  <p:embed/>
                </p:oleObj>
              </mc:Choice>
              <mc:Fallback>
                <p:oleObj name="Equation" r:id="rId3" imgW="1612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356992"/>
                        <a:ext cx="5859462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662422"/>
              </p:ext>
            </p:extLst>
          </p:nvPr>
        </p:nvGraphicFramePr>
        <p:xfrm>
          <a:off x="1043608" y="4509120"/>
          <a:ext cx="73818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5019" name="Equation" r:id="rId5" imgW="2031840" imgH="431640" progId="Equation.3">
                  <p:embed/>
                </p:oleObj>
              </mc:Choice>
              <mc:Fallback>
                <p:oleObj name="Equation" r:id="rId5" imgW="20318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509120"/>
                        <a:ext cx="7381875" cy="1289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>
            <a:stCxn id="11" idx="4"/>
          </p:cNvCxnSpPr>
          <p:nvPr/>
        </p:nvCxnSpPr>
        <p:spPr>
          <a:xfrm flipH="1">
            <a:off x="2699792" y="4221088"/>
            <a:ext cx="3744416" cy="432048"/>
          </a:xfrm>
          <a:prstGeom prst="straightConnector1">
            <a:avLst/>
          </a:prstGeom>
          <a:ln w="4127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5292080" y="2852936"/>
            <a:ext cx="2304256" cy="1368152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9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Fattorizzazione di PLSA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 pratica riscrivo </a:t>
            </a:r>
            <a:r>
              <a:rPr lang="it-IT" i="1" dirty="0" smtClean="0"/>
              <a:t>P(w</a:t>
            </a:r>
            <a:r>
              <a:rPr lang="it-IT" i="1" baseline="-25000" dirty="0" smtClean="0"/>
              <a:t>j</a:t>
            </a:r>
            <a:r>
              <a:rPr lang="it-IT" i="1" dirty="0" smtClean="0"/>
              <a:t>|d</a:t>
            </a:r>
            <a:r>
              <a:rPr lang="it-IT" i="1" baseline="-25000" dirty="0" smtClean="0"/>
              <a:t>i</a:t>
            </a:r>
            <a:r>
              <a:rPr lang="it-IT" i="1" dirty="0" smtClean="0"/>
              <a:t>)</a:t>
            </a:r>
            <a:r>
              <a:rPr lang="it-IT" dirty="0" smtClean="0"/>
              <a:t> come una combinazione convessa di </a:t>
            </a:r>
            <a:r>
              <a:rPr lang="it-IT" i="1" dirty="0" smtClean="0"/>
              <a:t>aspetti</a:t>
            </a:r>
            <a:endParaRPr lang="it-IT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768697"/>
              </p:ext>
            </p:extLst>
          </p:nvPr>
        </p:nvGraphicFramePr>
        <p:xfrm>
          <a:off x="1547664" y="3356992"/>
          <a:ext cx="58594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0" name="Equation" r:id="rId3" imgW="1612800" imgH="241200" progId="Equation.3">
                  <p:embed/>
                </p:oleObj>
              </mc:Choice>
              <mc:Fallback>
                <p:oleObj name="Equation" r:id="rId3" imgW="16128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356992"/>
                        <a:ext cx="5859462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184782"/>
              </p:ext>
            </p:extLst>
          </p:nvPr>
        </p:nvGraphicFramePr>
        <p:xfrm>
          <a:off x="1043608" y="4509120"/>
          <a:ext cx="7381875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1" name="Equation" r:id="rId5" imgW="2031840" imgH="431640" progId="Equation.3">
                  <p:embed/>
                </p:oleObj>
              </mc:Choice>
              <mc:Fallback>
                <p:oleObj name="Equation" r:id="rId5" imgW="203184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509120"/>
                        <a:ext cx="7381875" cy="12890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>
            <a:stCxn id="12" idx="4"/>
          </p:cNvCxnSpPr>
          <p:nvPr/>
        </p:nvCxnSpPr>
        <p:spPr>
          <a:xfrm flipH="1">
            <a:off x="2699792" y="4221088"/>
            <a:ext cx="3744416" cy="432048"/>
          </a:xfrm>
          <a:prstGeom prst="straightConnector1">
            <a:avLst/>
          </a:prstGeom>
          <a:ln w="4127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5292080" y="2852936"/>
            <a:ext cx="2304256" cy="1368152"/>
          </a:xfrm>
          <a:prstGeom prst="ellipse">
            <a:avLst/>
          </a:prstGeom>
          <a:solidFill>
            <a:srgbClr val="FF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1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PLSA – leggere tra le righe...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Analizziamo a cosa servono i vari componenti di PLSA</a:t>
            </a:r>
            <a:endParaRPr lang="it-IT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6741459"/>
              </p:ext>
            </p:extLst>
          </p:nvPr>
        </p:nvGraphicFramePr>
        <p:xfrm>
          <a:off x="827584" y="2780928"/>
          <a:ext cx="1338263" cy="701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41" name="Equation" r:id="rId3" imgW="368280" imgH="228600" progId="Equation.3">
                  <p:embed/>
                </p:oleObj>
              </mc:Choice>
              <mc:Fallback>
                <p:oleObj name="Equation" r:id="rId3" imgW="3682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780928"/>
                        <a:ext cx="1338263" cy="70192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731354"/>
              </p:ext>
            </p:extLst>
          </p:nvPr>
        </p:nvGraphicFramePr>
        <p:xfrm>
          <a:off x="827584" y="3789040"/>
          <a:ext cx="22145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42" name="Equation" r:id="rId5" imgW="609480" imgH="241200" progId="Equation.3">
                  <p:embed/>
                </p:oleObj>
              </mc:Choice>
              <mc:Fallback>
                <p:oleObj name="Equation" r:id="rId5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89040"/>
                        <a:ext cx="2214563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326342"/>
              </p:ext>
            </p:extLst>
          </p:nvPr>
        </p:nvGraphicFramePr>
        <p:xfrm>
          <a:off x="827584" y="4941168"/>
          <a:ext cx="212248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643" name="Equation" r:id="rId7" imgW="583920" imgH="228600" progId="Equation.3">
                  <p:embed/>
                </p:oleObj>
              </mc:Choice>
              <mc:Fallback>
                <p:oleObj name="Equation" r:id="rId7" imgW="5839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4941168"/>
                        <a:ext cx="2122487" cy="682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345957" y="2708920"/>
            <a:ext cx="532001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it-IT" kern="0" dirty="0" smtClean="0"/>
              <a:t>Probabilità a priori sui documenti. Di solito uniforme (tutti i documenti che analizzo sono ugualmente probabili, non ci sono documenti «rari»)</a:t>
            </a:r>
            <a:endParaRPr lang="it-IT" i="1" kern="0" dirty="0"/>
          </a:p>
        </p:txBody>
      </p:sp>
    </p:spTree>
    <p:extLst>
      <p:ext uri="{BB962C8B-B14F-4D97-AF65-F5344CB8AC3E}">
        <p14:creationId xmlns:p14="http://schemas.microsoft.com/office/powerpoint/2010/main" val="89789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it-IT" dirty="0" smtClean="0"/>
              <a:t> PLSA – leggere tra le righe...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Analizziamo a cosa servono i vari componenti di PLSA</a:t>
            </a:r>
            <a:endParaRPr lang="it-IT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648803"/>
              </p:ext>
            </p:extLst>
          </p:nvPr>
        </p:nvGraphicFramePr>
        <p:xfrm>
          <a:off x="827584" y="2708920"/>
          <a:ext cx="22145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3655" name="Equation" r:id="rId3" imgW="609480" imgH="241200" progId="Equation.3">
                  <p:embed/>
                </p:oleObj>
              </mc:Choice>
              <mc:Fallback>
                <p:oleObj name="Equation" r:id="rId3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708920"/>
                        <a:ext cx="2214563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345957" y="2708920"/>
            <a:ext cx="532001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it-IT" kern="0" dirty="0" smtClean="0"/>
              <a:t>modella l’accorpamento di termini simili o co-occorrenti (risolve il problema dei sinonimi)</a:t>
            </a:r>
          </a:p>
          <a:p>
            <a:r>
              <a:rPr lang="it-IT" i="1" kern="0" dirty="0" smtClean="0"/>
              <a:t>z</a:t>
            </a:r>
            <a:r>
              <a:rPr lang="it-IT" i="1" kern="0" baseline="-25000" dirty="0" smtClean="0"/>
              <a:t>k</a:t>
            </a:r>
            <a:r>
              <a:rPr lang="it-IT" i="1" kern="0" dirty="0" smtClean="0"/>
              <a:t> </a:t>
            </a:r>
            <a:r>
              <a:rPr lang="it-IT" kern="0" dirty="0" smtClean="0"/>
              <a:t>viene chiamato anche </a:t>
            </a:r>
            <a:r>
              <a:rPr lang="it-IT" b="1" kern="0" dirty="0" smtClean="0"/>
              <a:t>topic</a:t>
            </a:r>
            <a:r>
              <a:rPr lang="it-IT" kern="0" dirty="0" smtClean="0"/>
              <a:t>, da cui topic model</a:t>
            </a:r>
            <a:endParaRPr lang="it-IT" kern="0" dirty="0"/>
          </a:p>
        </p:txBody>
      </p:sp>
    </p:spTree>
    <p:extLst>
      <p:ext uri="{BB962C8B-B14F-4D97-AF65-F5344CB8AC3E}">
        <p14:creationId xmlns:p14="http://schemas.microsoft.com/office/powerpoint/2010/main" val="196887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Modelli generativi – recap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875"/>
            <a:ext cx="8517830" cy="4525963"/>
          </a:xfrm>
        </p:spPr>
        <p:txBody>
          <a:bodyPr/>
          <a:lstStyle/>
          <a:p>
            <a:r>
              <a:rPr lang="it-IT" dirty="0" smtClean="0">
                <a:sym typeface="Wingdings" panose="05000000000000000000" pitchFamily="2" charset="2"/>
              </a:rPr>
              <a:t>In fase di classificazione, preso un elemento di test </a:t>
            </a:r>
            <a:r>
              <a:rPr lang="it-IT" i="1" dirty="0" smtClean="0">
                <a:sym typeface="Wingdings" panose="05000000000000000000" pitchFamily="2" charset="2"/>
              </a:rPr>
              <a:t>x</a:t>
            </a:r>
            <a:r>
              <a:rPr lang="it-IT" dirty="0" smtClean="0">
                <a:sym typeface="Wingdings" panose="05000000000000000000" pitchFamily="2" charset="2"/>
              </a:rPr>
              <a:t>, scelgo il modello </a:t>
            </a:r>
            <a:r>
              <a:rPr lang="it-IT" i="1" dirty="0" smtClean="0">
                <a:sym typeface="Wingdings" panose="05000000000000000000" pitchFamily="2" charset="2"/>
              </a:rPr>
              <a:t>c</a:t>
            </a:r>
            <a:r>
              <a:rPr lang="it-IT" i="1" baseline="-25000" dirty="0" smtClean="0">
                <a:sym typeface="Wingdings" panose="05000000000000000000" pitchFamily="2" charset="2"/>
              </a:rPr>
              <a:t>best </a:t>
            </a:r>
            <a:r>
              <a:rPr lang="it-IT" baseline="-25000" dirty="0" smtClean="0">
                <a:sym typeface="Wingdings" panose="05000000000000000000" pitchFamily="2" charset="2"/>
              </a:rPr>
              <a:t> </a:t>
            </a:r>
            <a:r>
              <a:rPr lang="it-IT" dirty="0" smtClean="0">
                <a:sym typeface="Wingdings" panose="05000000000000000000" pitchFamily="2" charset="2"/>
              </a:rPr>
              <a:t>(e quindi la classe </a:t>
            </a:r>
            <a:r>
              <a:rPr lang="it-IT" i="1" dirty="0" smtClean="0">
                <a:sym typeface="Wingdings" panose="05000000000000000000" pitchFamily="2" charset="2"/>
              </a:rPr>
              <a:t>c</a:t>
            </a:r>
            <a:r>
              <a:rPr lang="it-IT" i="1" baseline="-25000" dirty="0" smtClean="0">
                <a:sym typeface="Wingdings" panose="05000000000000000000" pitchFamily="2" charset="2"/>
              </a:rPr>
              <a:t>best </a:t>
            </a:r>
            <a:r>
              <a:rPr lang="it-IT" dirty="0" smtClean="0">
                <a:sym typeface="Wingdings" panose="05000000000000000000" pitchFamily="2" charset="2"/>
              </a:rPr>
              <a:t>) che mi restituisce la likelihood </a:t>
            </a:r>
            <a:r>
              <a:rPr lang="it-IT" i="1" dirty="0" smtClean="0">
                <a:sym typeface="Wingdings" panose="05000000000000000000" pitchFamily="2" charset="2"/>
              </a:rPr>
              <a:t>P(x|</a:t>
            </a:r>
            <a:r>
              <a:rPr lang="it-IT" i="1" dirty="0">
                <a:sym typeface="Wingdings" panose="05000000000000000000" pitchFamily="2" charset="2"/>
              </a:rPr>
              <a:t> </a:t>
            </a:r>
            <a:r>
              <a:rPr lang="it-IT" i="1" dirty="0" smtClean="0">
                <a:sym typeface="Wingdings" panose="05000000000000000000" pitchFamily="2" charset="2"/>
              </a:rPr>
              <a:t>c) </a:t>
            </a:r>
            <a:r>
              <a:rPr lang="it-IT" dirty="0" smtClean="0">
                <a:sym typeface="Wingdings" panose="05000000000000000000" pitchFamily="2" charset="2"/>
              </a:rPr>
              <a:t>massima</a:t>
            </a:r>
            <a:endParaRPr lang="it-IT" baseline="-25000" dirty="0" smtClean="0"/>
          </a:p>
          <a:p>
            <a:r>
              <a:rPr lang="it-IT" dirty="0"/>
              <a:t>Se ho anche una conoscenza a priori </a:t>
            </a:r>
            <a:r>
              <a:rPr lang="it-IT" i="1" dirty="0">
                <a:sym typeface="Wingdings" panose="05000000000000000000" pitchFamily="2" charset="2"/>
              </a:rPr>
              <a:t>P(c), </a:t>
            </a:r>
            <a:r>
              <a:rPr lang="it-IT" dirty="0">
                <a:sym typeface="Wingdings" panose="05000000000000000000" pitchFamily="2" charset="2"/>
              </a:rPr>
              <a:t>considero la massima probabilità a posteriori </a:t>
            </a:r>
            <a:r>
              <a:rPr lang="it-IT" i="1" dirty="0">
                <a:sym typeface="Wingdings" panose="05000000000000000000" pitchFamily="2" charset="2"/>
              </a:rPr>
              <a:t>P(c|x)=P(x| c) P(c) (Regola di decisione di Bayes)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81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it-IT" dirty="0" smtClean="0"/>
              <a:t> PLSA – leggere tra le righe... (3)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226427"/>
              </p:ext>
            </p:extLst>
          </p:nvPr>
        </p:nvGraphicFramePr>
        <p:xfrm>
          <a:off x="899592" y="1628800"/>
          <a:ext cx="22145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4679" name="Equation" r:id="rId3" imgW="609480" imgH="241200" progId="Equation.3">
                  <p:embed/>
                </p:oleObj>
              </mc:Choice>
              <mc:Fallback>
                <p:oleObj name="Equation" r:id="rId3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628800"/>
                        <a:ext cx="2214563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360471" y="1628800"/>
            <a:ext cx="532001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it-IT" kern="0" dirty="0" smtClean="0"/>
              <a:t>in pratica, un topic raccoglie parole che fanno riferimento ad un contesto semantico ben definito, distinguibile da altri</a:t>
            </a:r>
          </a:p>
          <a:p>
            <a:r>
              <a:rPr lang="it-IT" kern="0" dirty="0" smtClean="0"/>
              <a:t>Per capire cosa c’è in un topic, fisso z</a:t>
            </a:r>
            <a:r>
              <a:rPr lang="it-IT" kern="0" baseline="-25000" dirty="0" smtClean="0"/>
              <a:t>k  </a:t>
            </a:r>
            <a:r>
              <a:rPr lang="it-IT" kern="0" dirty="0" smtClean="0"/>
              <a:t>e valuto i w</a:t>
            </a:r>
            <a:r>
              <a:rPr lang="it-IT" kern="0" baseline="-25000" dirty="0" smtClean="0"/>
              <a:t>j</a:t>
            </a:r>
            <a:r>
              <a:rPr lang="it-IT" kern="0" dirty="0" smtClean="0"/>
              <a:t> per cui P(w</a:t>
            </a:r>
            <a:r>
              <a:rPr lang="it-IT" kern="0" baseline="-25000" dirty="0" smtClean="0"/>
              <a:t>j</a:t>
            </a:r>
            <a:r>
              <a:rPr lang="it-IT" kern="0" dirty="0" smtClean="0"/>
              <a:t>|</a:t>
            </a:r>
            <a:r>
              <a:rPr lang="it-IT" kern="0" dirty="0"/>
              <a:t> z</a:t>
            </a:r>
            <a:r>
              <a:rPr lang="it-IT" kern="0" baseline="-25000" dirty="0"/>
              <a:t>k</a:t>
            </a:r>
            <a:r>
              <a:rPr lang="it-IT" kern="0" dirty="0" smtClean="0"/>
              <a:t>) è alta</a:t>
            </a:r>
            <a:endParaRPr lang="it-IT" kern="0" dirty="0"/>
          </a:p>
        </p:txBody>
      </p:sp>
    </p:spTree>
    <p:extLst>
      <p:ext uri="{BB962C8B-B14F-4D97-AF65-F5344CB8AC3E}">
        <p14:creationId xmlns:p14="http://schemas.microsoft.com/office/powerpoint/2010/main" val="581463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it-IT" dirty="0" smtClean="0"/>
              <a:t> PLSA – leggere tra le righe... (4)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561560"/>
              </p:ext>
            </p:extLst>
          </p:nvPr>
        </p:nvGraphicFramePr>
        <p:xfrm>
          <a:off x="899592" y="1628800"/>
          <a:ext cx="221456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5703" name="Equation" r:id="rId3" imgW="609480" imgH="241200" progId="Equation.3">
                  <p:embed/>
                </p:oleObj>
              </mc:Choice>
              <mc:Fallback>
                <p:oleObj name="Equation" r:id="rId3" imgW="60948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628800"/>
                        <a:ext cx="2214563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360471" y="1628800"/>
            <a:ext cx="5320010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it-IT" kern="0" dirty="0" smtClean="0"/>
              <a:t>Fissando una soglia su P(w</a:t>
            </a:r>
            <a:r>
              <a:rPr lang="it-IT" kern="0" baseline="-25000" dirty="0" smtClean="0"/>
              <a:t>j</a:t>
            </a:r>
            <a:r>
              <a:rPr lang="it-IT" kern="0" dirty="0" smtClean="0"/>
              <a:t>|</a:t>
            </a:r>
            <a:r>
              <a:rPr lang="it-IT" kern="0" dirty="0"/>
              <a:t> z</a:t>
            </a:r>
            <a:r>
              <a:rPr lang="it-IT" kern="0" baseline="-25000" dirty="0"/>
              <a:t>k</a:t>
            </a:r>
            <a:r>
              <a:rPr lang="it-IT" kern="0" dirty="0" smtClean="0"/>
              <a:t>), assegno differenti parole a differenti topic</a:t>
            </a:r>
          </a:p>
          <a:p>
            <a:r>
              <a:rPr lang="it-IT" kern="0" dirty="0" smtClean="0"/>
              <a:t>ATTENZIONE: </a:t>
            </a:r>
            <a:r>
              <a:rPr lang="it-IT" i="1" kern="0" dirty="0" smtClean="0"/>
              <a:t>la stessa parola può essere assegnata a differenti topic </a:t>
            </a:r>
            <a:r>
              <a:rPr lang="it-IT" kern="0" dirty="0" smtClean="0"/>
              <a:t>(risolvo il problema della polisemia)</a:t>
            </a:r>
            <a:endParaRPr lang="it-IT" kern="0" dirty="0"/>
          </a:p>
        </p:txBody>
      </p:sp>
    </p:spTree>
    <p:extLst>
      <p:ext uri="{BB962C8B-B14F-4D97-AF65-F5344CB8AC3E}">
        <p14:creationId xmlns:p14="http://schemas.microsoft.com/office/powerpoint/2010/main" val="131913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r>
              <a:rPr lang="it-IT" dirty="0" smtClean="0"/>
              <a:t> PLSA – leggere tra le righe... (5)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32</a:t>
            </a:fld>
            <a:endParaRPr lang="it-IT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059832" y="1837093"/>
            <a:ext cx="5606135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it-IT" kern="0" dirty="0" smtClean="0"/>
              <a:t>per capire in un documento quali topic ci sono</a:t>
            </a:r>
          </a:p>
          <a:p>
            <a:r>
              <a:rPr lang="it-IT" kern="0" dirty="0" smtClean="0"/>
              <a:t>rappresentazione a più bassa dimenzionalità del documento, in sostituzione del BoW</a:t>
            </a:r>
          </a:p>
          <a:p>
            <a:r>
              <a:rPr lang="it-IT" kern="0" dirty="0" smtClean="0"/>
              <a:t>Posso usare questo per fare classificazione... </a:t>
            </a:r>
            <a:r>
              <a:rPr lang="it-IT" i="1" kern="0" dirty="0" smtClean="0"/>
              <a:t>see later</a:t>
            </a:r>
          </a:p>
          <a:p>
            <a:pPr marL="0" indent="0">
              <a:buNone/>
            </a:pPr>
            <a:r>
              <a:rPr lang="it-IT" kern="0" dirty="0" smtClean="0"/>
              <a:t> </a:t>
            </a:r>
          </a:p>
          <a:p>
            <a:endParaRPr lang="it-IT" kern="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0455758"/>
              </p:ext>
            </p:extLst>
          </p:nvPr>
        </p:nvGraphicFramePr>
        <p:xfrm>
          <a:off x="755576" y="1844824"/>
          <a:ext cx="2122487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538" name="Equation" r:id="rId3" imgW="583920" imgH="228600" progId="Equation.3">
                  <p:embed/>
                </p:oleObj>
              </mc:Choice>
              <mc:Fallback>
                <p:oleObj name="Equation" r:id="rId3" imgW="583920" imgH="22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844824"/>
                        <a:ext cx="2122487" cy="6826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59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22253" y="2060848"/>
            <a:ext cx="8753484" cy="3363914"/>
            <a:chOff x="140" y="1968"/>
            <a:chExt cx="5514" cy="2119"/>
          </a:xfrm>
        </p:grpSpPr>
        <p:pic>
          <p:nvPicPr>
            <p:cNvPr id="3080" name="Picture 17" descr="tmp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5" t="56644" r="9776" b="2797"/>
            <a:stretch>
              <a:fillRect/>
            </a:stretch>
          </p:blipFill>
          <p:spPr bwMode="auto">
            <a:xfrm>
              <a:off x="528" y="1968"/>
              <a:ext cx="4752" cy="1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18"/>
            <p:cNvSpPr txBox="1">
              <a:spLocks noChangeArrowheads="1"/>
            </p:cNvSpPr>
            <p:nvPr/>
          </p:nvSpPr>
          <p:spPr bwMode="auto">
            <a:xfrm>
              <a:off x="140" y="3607"/>
              <a:ext cx="141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err="1" smtClean="0"/>
                <a:t>Matrice</a:t>
              </a:r>
              <a:r>
                <a:rPr lang="en-US" altLang="en-US" sz="2000" dirty="0" smtClean="0"/>
                <a:t> di count </a:t>
              </a:r>
              <a:r>
                <a:rPr lang="en-US" altLang="en-US" sz="2000" b="1" dirty="0" smtClean="0"/>
                <a:t>N</a:t>
              </a:r>
              <a:endParaRPr lang="en-US" altLang="en-US" sz="2000" b="1" dirty="0"/>
            </a:p>
          </p:txBody>
        </p:sp>
        <p:sp>
          <p:nvSpPr>
            <p:cNvPr id="3082" name="Text Box 19"/>
            <p:cNvSpPr txBox="1">
              <a:spLocks noChangeArrowheads="1"/>
            </p:cNvSpPr>
            <p:nvPr/>
          </p:nvSpPr>
          <p:spPr bwMode="auto">
            <a:xfrm>
              <a:off x="1927" y="3641"/>
              <a:ext cx="1760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err="1" smtClean="0"/>
                <a:t>Distribuzione</a:t>
              </a:r>
              <a:r>
                <a:rPr lang="en-US" altLang="en-US" sz="2000" dirty="0" smtClean="0"/>
                <a:t> di parole </a:t>
              </a:r>
            </a:p>
            <a:p>
              <a:pPr algn="ctr" eaLnBrk="1" hangingPunct="1"/>
              <a:r>
                <a:rPr lang="en-US" altLang="en-US" sz="2000" dirty="0" smtClean="0"/>
                <a:t>per topic</a:t>
              </a:r>
              <a:endParaRPr lang="en-US" altLang="en-US" sz="2000" dirty="0"/>
            </a:p>
          </p:txBody>
        </p:sp>
        <p:sp>
          <p:nvSpPr>
            <p:cNvPr id="3083" name="Text Box 20"/>
            <p:cNvSpPr txBox="1">
              <a:spLocks noChangeArrowheads="1"/>
            </p:cNvSpPr>
            <p:nvPr/>
          </p:nvSpPr>
          <p:spPr bwMode="auto">
            <a:xfrm>
              <a:off x="4002" y="3632"/>
              <a:ext cx="1652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en-US" sz="2000" dirty="0" err="1" smtClean="0"/>
                <a:t>Distribuzione</a:t>
              </a:r>
              <a:r>
                <a:rPr lang="en-US" altLang="en-US" sz="2000" dirty="0" smtClean="0"/>
                <a:t> di topic </a:t>
              </a:r>
            </a:p>
            <a:p>
              <a:pPr algn="ctr" eaLnBrk="1" hangingPunct="1"/>
              <a:r>
                <a:rPr lang="en-US" altLang="en-US" sz="2000" dirty="0" smtClean="0"/>
                <a:t>per </a:t>
              </a:r>
              <a:r>
                <a:rPr lang="en-US" altLang="en-US" sz="2000" dirty="0" err="1" smtClean="0"/>
                <a:t>immagine</a:t>
              </a:r>
              <a:endParaRPr lang="en-US" altLang="en-US" sz="2000" dirty="0"/>
            </a:p>
          </p:txBody>
        </p:sp>
        <p:sp>
          <p:nvSpPr>
            <p:cNvPr id="3084" name="Freeform 21"/>
            <p:cNvSpPr>
              <a:spLocks/>
            </p:cNvSpPr>
            <p:nvPr/>
          </p:nvSpPr>
          <p:spPr bwMode="auto">
            <a:xfrm>
              <a:off x="960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22"/>
            <p:cNvSpPr>
              <a:spLocks/>
            </p:cNvSpPr>
            <p:nvPr/>
          </p:nvSpPr>
          <p:spPr bwMode="auto">
            <a:xfrm>
              <a:off x="3072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23"/>
            <p:cNvSpPr>
              <a:spLocks/>
            </p:cNvSpPr>
            <p:nvPr/>
          </p:nvSpPr>
          <p:spPr bwMode="auto">
            <a:xfrm flipH="1">
              <a:off x="5088" y="3072"/>
              <a:ext cx="96" cy="528"/>
            </a:xfrm>
            <a:custGeom>
              <a:avLst/>
              <a:gdLst>
                <a:gd name="T0" fmla="*/ 96 w 240"/>
                <a:gd name="T1" fmla="*/ 528 h 1200"/>
                <a:gd name="T2" fmla="*/ 0 w 240"/>
                <a:gd name="T3" fmla="*/ 253 h 1200"/>
                <a:gd name="T4" fmla="*/ 96 w 240"/>
                <a:gd name="T5" fmla="*/ 0 h 1200"/>
                <a:gd name="T6" fmla="*/ 0 60000 65536"/>
                <a:gd name="T7" fmla="*/ 0 60000 65536"/>
                <a:gd name="T8" fmla="*/ 0 60000 65536"/>
                <a:gd name="T9" fmla="*/ 0 w 240"/>
                <a:gd name="T10" fmla="*/ 0 h 1200"/>
                <a:gd name="T11" fmla="*/ 240 w 240"/>
                <a:gd name="T12" fmla="*/ 1200 h 1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1200">
                  <a:moveTo>
                    <a:pt x="240" y="1200"/>
                  </a:moveTo>
                  <a:cubicBezTo>
                    <a:pt x="120" y="988"/>
                    <a:pt x="0" y="776"/>
                    <a:pt x="0" y="576"/>
                  </a:cubicBezTo>
                  <a:cubicBezTo>
                    <a:pt x="0" y="376"/>
                    <a:pt x="120" y="188"/>
                    <a:pt x="240" y="0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537625" name="Object 25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4210586121"/>
              </p:ext>
            </p:extLst>
          </p:nvPr>
        </p:nvGraphicFramePr>
        <p:xfrm>
          <a:off x="1346998" y="903062"/>
          <a:ext cx="63246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32" name="Equation" r:id="rId5" imgW="2108160" imgH="431640" progId="Equation.3">
                  <p:embed/>
                </p:oleObj>
              </mc:Choice>
              <mc:Fallback>
                <p:oleObj name="Equation" r:id="rId5" imgW="21081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998" y="903062"/>
                        <a:ext cx="6324600" cy="1295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itle 1"/>
          <p:cNvSpPr txBox="1">
            <a:spLocks/>
          </p:cNvSpPr>
          <p:nvPr/>
        </p:nvSpPr>
        <p:spPr bwMode="auto">
          <a:xfrm>
            <a:off x="2134970" y="331562"/>
            <a:ext cx="563607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it-IT" sz="4000" kern="0" dirty="0" smtClean="0">
                <a:solidFill>
                  <a:srgbClr val="800000"/>
                </a:solidFill>
              </a:rPr>
              <a:t>PLSA, graficamente</a:t>
            </a:r>
            <a:endParaRPr lang="en-US" sz="4000" kern="0" dirty="0">
              <a:solidFill>
                <a:srgbClr val="80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034408"/>
              </p:ext>
            </p:extLst>
          </p:nvPr>
        </p:nvGraphicFramePr>
        <p:xfrm>
          <a:off x="2701139" y="5661248"/>
          <a:ext cx="381793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33" name="Equation" r:id="rId7" imgW="1079280" imgH="215640" progId="Equation.3">
                  <p:embed/>
                </p:oleObj>
              </mc:Choice>
              <mc:Fallback>
                <p:oleObj name="Equation" r:id="rId7" imgW="1079280" imgH="2156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1139" y="5661248"/>
                        <a:ext cx="3817938" cy="6937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71743" y="2060848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N</a:t>
            </a:r>
            <a:endParaRPr lang="en-US" sz="2400" dirty="0"/>
          </a:p>
        </p:txBody>
      </p:sp>
      <p:sp>
        <p:nvSpPr>
          <p:cNvPr id="32" name="TextBox 31"/>
          <p:cNvSpPr txBox="1"/>
          <p:nvPr/>
        </p:nvSpPr>
        <p:spPr>
          <a:xfrm>
            <a:off x="634462" y="2852936"/>
            <a:ext cx="4411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M</a:t>
            </a:r>
            <a:endParaRPr lang="en-US" sz="2400" dirty="0"/>
          </a:p>
        </p:txBody>
      </p:sp>
      <p:sp>
        <p:nvSpPr>
          <p:cNvPr id="33" name="TextBox 32"/>
          <p:cNvSpPr txBox="1"/>
          <p:nvPr/>
        </p:nvSpPr>
        <p:spPr>
          <a:xfrm>
            <a:off x="5558463" y="2762945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 smtClean="0"/>
              <a:t>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75300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/>
              <a:t>Zero-frequency </a:t>
            </a:r>
            <a:r>
              <a:rPr lang="it-IT" sz="4000" dirty="0" smtClean="0"/>
              <a:t>problem - solution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34</a:t>
            </a:fld>
            <a:endParaRPr lang="it-IT"/>
          </a:p>
        </p:txBody>
      </p:sp>
      <p:pic>
        <p:nvPicPr>
          <p:cNvPr id="8" name="Picture 1028" descr="matr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74935"/>
            <a:ext cx="75739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07704" y="1268760"/>
            <a:ext cx="6480720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10880" y="1586304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100000000000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491880" y="1340768"/>
            <a:ext cx="7704856" cy="4680520"/>
            <a:chOff x="6444208" y="1129916"/>
            <a:chExt cx="7704856" cy="4680520"/>
          </a:xfrm>
        </p:grpSpPr>
        <p:pic>
          <p:nvPicPr>
            <p:cNvPr id="17" name="Picture 1028" descr="matri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37151" y="1623628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000100000000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6444208" y="1297759"/>
            <a:ext cx="7704856" cy="4680520"/>
            <a:chOff x="6444208" y="1129916"/>
            <a:chExt cx="7704856" cy="4680520"/>
          </a:xfrm>
        </p:grpSpPr>
        <p:pic>
          <p:nvPicPr>
            <p:cNvPr id="24" name="Picture 1028" descr="matri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5" name="Rectangle 24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689479" y="1580619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000000000010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084988" y="5790455"/>
            <a:ext cx="6401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i="1" dirty="0" smtClean="0"/>
              <a:t>Quali sono i due documenti tra loro più simili?</a:t>
            </a:r>
            <a:endParaRPr lang="en-US" sz="1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62433" y="11099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A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80935" y="110844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B</a:t>
            </a:r>
            <a:endParaRPr lang="en-US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036348" y="111611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C</a:t>
            </a:r>
            <a:endParaRPr lang="en-US" sz="2400" b="1" dirty="0"/>
          </a:p>
        </p:txBody>
      </p:sp>
      <p:sp>
        <p:nvSpPr>
          <p:cNvPr id="3" name="Left Brace 2"/>
          <p:cNvSpPr/>
          <p:nvPr/>
        </p:nvSpPr>
        <p:spPr>
          <a:xfrm>
            <a:off x="323399" y="1623628"/>
            <a:ext cx="288032" cy="1373324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323442" y="2988681"/>
            <a:ext cx="288032" cy="1016383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eft Brace 28"/>
          <p:cNvSpPr/>
          <p:nvPr/>
        </p:nvSpPr>
        <p:spPr>
          <a:xfrm>
            <a:off x="323485" y="4000241"/>
            <a:ext cx="288032" cy="580887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ft Brace 30"/>
          <p:cNvSpPr/>
          <p:nvPr/>
        </p:nvSpPr>
        <p:spPr>
          <a:xfrm>
            <a:off x="323528" y="4581129"/>
            <a:ext cx="288032" cy="1011560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4641310"/>
              </p:ext>
            </p:extLst>
          </p:nvPr>
        </p:nvGraphicFramePr>
        <p:xfrm>
          <a:off x="-51562" y="1987234"/>
          <a:ext cx="554038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75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562" y="1987234"/>
                        <a:ext cx="554038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322609"/>
              </p:ext>
            </p:extLst>
          </p:nvPr>
        </p:nvGraphicFramePr>
        <p:xfrm>
          <a:off x="-111125" y="3173413"/>
          <a:ext cx="601663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76" name="Equation" r:id="rId6" imgW="164880" imgH="215640" progId="Equation.3">
                  <p:embed/>
                </p:oleObj>
              </mc:Choice>
              <mc:Fallback>
                <p:oleObj name="Equation" r:id="rId6" imgW="164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25" y="3173413"/>
                        <a:ext cx="601663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4835217"/>
              </p:ext>
            </p:extLst>
          </p:nvPr>
        </p:nvGraphicFramePr>
        <p:xfrm>
          <a:off x="-109538" y="3914775"/>
          <a:ext cx="60166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77"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9538" y="3914775"/>
                        <a:ext cx="60166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5587331"/>
              </p:ext>
            </p:extLst>
          </p:nvPr>
        </p:nvGraphicFramePr>
        <p:xfrm>
          <a:off x="-109538" y="4692650"/>
          <a:ext cx="601663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9578" name="Equation" r:id="rId10" imgW="164880" imgH="215640" progId="Equation.3">
                  <p:embed/>
                </p:oleObj>
              </mc:Choice>
              <mc:Fallback>
                <p:oleObj name="Equation" r:id="rId10" imgW="164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9538" y="4692650"/>
                        <a:ext cx="601663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755576" y="2988681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19572" y="4005064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83568" y="4653136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33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4553"/>
            <a:ext cx="8922880" cy="1143000"/>
          </a:xfrm>
        </p:spPr>
        <p:txBody>
          <a:bodyPr/>
          <a:lstStyle/>
          <a:p>
            <a:r>
              <a:rPr lang="it-IT" sz="4000" dirty="0"/>
              <a:t>Zero-frequency </a:t>
            </a:r>
            <a:r>
              <a:rPr lang="it-IT" sz="4000" dirty="0" smtClean="0"/>
              <a:t>problem – solution (2)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35</a:t>
            </a:fld>
            <a:endParaRPr lang="it-IT"/>
          </a:p>
        </p:txBody>
      </p:sp>
      <p:pic>
        <p:nvPicPr>
          <p:cNvPr id="8" name="Picture 1028" descr="matr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74935"/>
            <a:ext cx="75739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07704" y="1268760"/>
            <a:ext cx="6480720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10880" y="1586304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100000000000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491880" y="1340768"/>
            <a:ext cx="7704856" cy="4680520"/>
            <a:chOff x="6444208" y="1129916"/>
            <a:chExt cx="7704856" cy="4680520"/>
          </a:xfrm>
        </p:grpSpPr>
        <p:pic>
          <p:nvPicPr>
            <p:cNvPr id="17" name="Picture 1028" descr="matri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Rectangle 21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4737151" y="1623628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000100000000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6444208" y="1297759"/>
            <a:ext cx="7704856" cy="4680520"/>
            <a:chOff x="6444208" y="1129916"/>
            <a:chExt cx="7704856" cy="4680520"/>
          </a:xfrm>
        </p:grpSpPr>
        <p:pic>
          <p:nvPicPr>
            <p:cNvPr id="24" name="Picture 1028" descr="matri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12776"/>
              <a:ext cx="7573963" cy="411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5" name="Rectangle 24"/>
            <p:cNvSpPr/>
            <p:nvPr/>
          </p:nvSpPr>
          <p:spPr>
            <a:xfrm>
              <a:off x="7668344" y="1129916"/>
              <a:ext cx="6480720" cy="4680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689479" y="1580619"/>
            <a:ext cx="518925" cy="4103431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r>
              <a:rPr lang="it-IT" sz="2000" dirty="0" smtClean="0"/>
              <a:t>000000000010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13247" y="5790455"/>
            <a:ext cx="8823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i="1" dirty="0" smtClean="0"/>
              <a:t>Se eseguo il prodotto scalare tra i vari P(z|d), trovo la soluzione!</a:t>
            </a:r>
            <a:endParaRPr lang="en-US" sz="18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062433" y="110993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A</a:t>
            </a:r>
            <a:endParaRPr lang="en-US" sz="24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980935" y="1108447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B</a:t>
            </a:r>
            <a:endParaRPr lang="en-US" sz="2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036348" y="111611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C</a:t>
            </a:r>
            <a:endParaRPr lang="en-US" sz="2400" b="1" dirty="0"/>
          </a:p>
        </p:txBody>
      </p:sp>
      <p:sp>
        <p:nvSpPr>
          <p:cNvPr id="3" name="Left Brace 2"/>
          <p:cNvSpPr/>
          <p:nvPr/>
        </p:nvSpPr>
        <p:spPr>
          <a:xfrm>
            <a:off x="323399" y="1623628"/>
            <a:ext cx="288032" cy="1373324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Brace 19"/>
          <p:cNvSpPr/>
          <p:nvPr/>
        </p:nvSpPr>
        <p:spPr>
          <a:xfrm>
            <a:off x="323442" y="2988681"/>
            <a:ext cx="288032" cy="1016383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Left Brace 28"/>
          <p:cNvSpPr/>
          <p:nvPr/>
        </p:nvSpPr>
        <p:spPr>
          <a:xfrm>
            <a:off x="323485" y="4000241"/>
            <a:ext cx="288032" cy="580887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Left Brace 30"/>
          <p:cNvSpPr/>
          <p:nvPr/>
        </p:nvSpPr>
        <p:spPr>
          <a:xfrm>
            <a:off x="323528" y="4581129"/>
            <a:ext cx="288032" cy="1011560"/>
          </a:xfrm>
          <a:prstGeom prst="leftBrac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1143779"/>
              </p:ext>
            </p:extLst>
          </p:nvPr>
        </p:nvGraphicFramePr>
        <p:xfrm>
          <a:off x="-51562" y="1987234"/>
          <a:ext cx="554038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4" name="Equation" r:id="rId4" imgW="152280" imgH="215640" progId="Equation.3">
                  <p:embed/>
                </p:oleObj>
              </mc:Choice>
              <mc:Fallback>
                <p:oleObj name="Equation" r:id="rId4" imgW="1522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562" y="1987234"/>
                        <a:ext cx="554038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979931"/>
              </p:ext>
            </p:extLst>
          </p:nvPr>
        </p:nvGraphicFramePr>
        <p:xfrm>
          <a:off x="-111125" y="3173413"/>
          <a:ext cx="601663" cy="646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5" name="Equation" r:id="rId6" imgW="164880" imgH="215640" progId="Equation.3">
                  <p:embed/>
                </p:oleObj>
              </mc:Choice>
              <mc:Fallback>
                <p:oleObj name="Equation" r:id="rId6" imgW="164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25" y="3173413"/>
                        <a:ext cx="601663" cy="646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555"/>
              </p:ext>
            </p:extLst>
          </p:nvPr>
        </p:nvGraphicFramePr>
        <p:xfrm>
          <a:off x="-109538" y="3914775"/>
          <a:ext cx="60166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6" name="Equation" r:id="rId8" imgW="164880" imgH="228600" progId="Equation.3">
                  <p:embed/>
                </p:oleObj>
              </mc:Choice>
              <mc:Fallback>
                <p:oleObj name="Equation" r:id="rId8" imgW="1648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9538" y="3914775"/>
                        <a:ext cx="60166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570880"/>
              </p:ext>
            </p:extLst>
          </p:nvPr>
        </p:nvGraphicFramePr>
        <p:xfrm>
          <a:off x="-109538" y="4692650"/>
          <a:ext cx="601663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7" name="Equation" r:id="rId10" imgW="164880" imgH="215640" progId="Equation.3">
                  <p:embed/>
                </p:oleObj>
              </mc:Choice>
              <mc:Fallback>
                <p:oleObj name="Equation" r:id="rId10" imgW="16488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9538" y="4692650"/>
                        <a:ext cx="601663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755576" y="2988681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19572" y="4005064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83568" y="4653136"/>
            <a:ext cx="7452828" cy="0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390820" y="1776591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1</a:t>
            </a:r>
            <a:endParaRPr lang="en-US" sz="6000" dirty="0"/>
          </a:p>
        </p:txBody>
      </p:sp>
      <p:sp>
        <p:nvSpPr>
          <p:cNvPr id="37" name="TextBox 36"/>
          <p:cNvSpPr txBox="1"/>
          <p:nvPr/>
        </p:nvSpPr>
        <p:spPr>
          <a:xfrm>
            <a:off x="2411760" y="2924944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38" name="TextBox 37"/>
          <p:cNvSpPr txBox="1"/>
          <p:nvPr/>
        </p:nvSpPr>
        <p:spPr>
          <a:xfrm>
            <a:off x="2411760" y="3803554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39" name="TextBox 38"/>
          <p:cNvSpPr txBox="1"/>
          <p:nvPr/>
        </p:nvSpPr>
        <p:spPr>
          <a:xfrm>
            <a:off x="2411760" y="4653136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1" name="TextBox 40"/>
          <p:cNvSpPr txBox="1"/>
          <p:nvPr/>
        </p:nvSpPr>
        <p:spPr>
          <a:xfrm>
            <a:off x="5340046" y="1763196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1</a:t>
            </a:r>
            <a:endParaRPr lang="en-US" sz="6000" dirty="0"/>
          </a:p>
        </p:txBody>
      </p:sp>
      <p:sp>
        <p:nvSpPr>
          <p:cNvPr id="42" name="TextBox 41"/>
          <p:cNvSpPr txBox="1"/>
          <p:nvPr/>
        </p:nvSpPr>
        <p:spPr>
          <a:xfrm>
            <a:off x="5360986" y="2911549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3" name="TextBox 42"/>
          <p:cNvSpPr txBox="1"/>
          <p:nvPr/>
        </p:nvSpPr>
        <p:spPr>
          <a:xfrm>
            <a:off x="5360986" y="3790159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4" name="TextBox 43"/>
          <p:cNvSpPr txBox="1"/>
          <p:nvPr/>
        </p:nvSpPr>
        <p:spPr>
          <a:xfrm>
            <a:off x="5360986" y="4639741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5" name="TextBox 44"/>
          <p:cNvSpPr txBox="1"/>
          <p:nvPr/>
        </p:nvSpPr>
        <p:spPr>
          <a:xfrm>
            <a:off x="8289272" y="1749801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6" name="TextBox 45"/>
          <p:cNvSpPr txBox="1"/>
          <p:nvPr/>
        </p:nvSpPr>
        <p:spPr>
          <a:xfrm>
            <a:off x="8310212" y="2898154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7" name="TextBox 46"/>
          <p:cNvSpPr txBox="1"/>
          <p:nvPr/>
        </p:nvSpPr>
        <p:spPr>
          <a:xfrm>
            <a:off x="8310212" y="3776764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0</a:t>
            </a:r>
            <a:endParaRPr lang="en-US" sz="6000" dirty="0"/>
          </a:p>
        </p:txBody>
      </p:sp>
      <p:sp>
        <p:nvSpPr>
          <p:cNvPr id="48" name="TextBox 47"/>
          <p:cNvSpPr txBox="1"/>
          <p:nvPr/>
        </p:nvSpPr>
        <p:spPr>
          <a:xfrm>
            <a:off x="8310212" y="4626346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dirty="0" smtClean="0"/>
              <a:t>1</a:t>
            </a:r>
            <a:endParaRPr lang="en-US" sz="6000" dirty="0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778902"/>
              </p:ext>
            </p:extLst>
          </p:nvPr>
        </p:nvGraphicFramePr>
        <p:xfrm>
          <a:off x="1946924" y="1055866"/>
          <a:ext cx="150046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8" name="Equation" r:id="rId12" imgW="545760" imgH="241200" progId="Equation.3">
                  <p:embed/>
                </p:oleObj>
              </mc:Choice>
              <mc:Fallback>
                <p:oleObj name="Equation" r:id="rId12" imgW="545760" imgH="2412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6924" y="1055866"/>
                        <a:ext cx="1500460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6096374"/>
              </p:ext>
            </p:extLst>
          </p:nvPr>
        </p:nvGraphicFramePr>
        <p:xfrm>
          <a:off x="4746729" y="1048902"/>
          <a:ext cx="150046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19" name="Equation" r:id="rId14" imgW="545760" imgH="241200" progId="Equation.3">
                  <p:embed/>
                </p:oleObj>
              </mc:Choice>
              <mc:Fallback>
                <p:oleObj name="Equation" r:id="rId14" imgW="545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729" y="1048902"/>
                        <a:ext cx="1500460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368730"/>
              </p:ext>
            </p:extLst>
          </p:nvPr>
        </p:nvGraphicFramePr>
        <p:xfrm>
          <a:off x="7546534" y="1041938"/>
          <a:ext cx="150046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620" name="Equation" r:id="rId16" imgW="545760" imgH="241200" progId="Equation.3">
                  <p:embed/>
                </p:oleObj>
              </mc:Choice>
              <mc:Fallback>
                <p:oleObj name="Equation" r:id="rId16" imgW="54576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534" y="1041938"/>
                        <a:ext cx="1500460" cy="7207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689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PLSA rappresentazione grafica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Le variabili visibili </a:t>
            </a:r>
            <a:r>
              <a:rPr lang="en-US" dirty="0" smtClean="0"/>
              <a:t>{</a:t>
            </a:r>
            <a:r>
              <a:rPr lang="en-US" i="1" dirty="0" smtClean="0"/>
              <a:t>v</a:t>
            </a:r>
            <a:r>
              <a:rPr lang="en-US" dirty="0" smtClean="0"/>
              <a:t>} </a:t>
            </a:r>
            <a:r>
              <a:rPr lang="it-IT" dirty="0" smtClean="0"/>
              <a:t>sono </a:t>
            </a:r>
            <a:r>
              <a:rPr lang="it-IT" i="1" dirty="0" smtClean="0"/>
              <a:t>w,d</a:t>
            </a:r>
          </a:p>
          <a:p>
            <a:r>
              <a:rPr lang="it-IT" dirty="0" smtClean="0"/>
              <a:t>Le variabili latenti (nascoste) </a:t>
            </a:r>
            <a:r>
              <a:rPr lang="en-US" dirty="0" smtClean="0"/>
              <a:t>{</a:t>
            </a:r>
            <a:r>
              <a:rPr lang="en-US" i="1" dirty="0" smtClean="0"/>
              <a:t>h</a:t>
            </a:r>
            <a:r>
              <a:rPr lang="en-US" dirty="0" smtClean="0"/>
              <a:t>} </a:t>
            </a:r>
            <a:r>
              <a:rPr lang="en-US" dirty="0" err="1" smtClean="0"/>
              <a:t>sono</a:t>
            </a:r>
            <a:r>
              <a:rPr lang="en-US" dirty="0" smtClean="0"/>
              <a:t> </a:t>
            </a:r>
            <a:r>
              <a:rPr lang="en-US" i="1" dirty="0" smtClean="0"/>
              <a:t>z</a:t>
            </a:r>
          </a:p>
          <a:p>
            <a:r>
              <a:rPr lang="it-IT" dirty="0" smtClean="0"/>
              <a:t>I parametri (nascosti)         sono i valori assunti dalle varie distribuzioni in gioco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36</a:t>
            </a:fld>
            <a:endParaRPr lang="it-IT"/>
          </a:p>
        </p:txBody>
      </p: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2480100" y="1393961"/>
            <a:ext cx="4242854" cy="2183742"/>
            <a:chOff x="144" y="1148"/>
            <a:chExt cx="2304" cy="1107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144" y="1148"/>
              <a:ext cx="2304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942" y="1310"/>
              <a:ext cx="1417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1782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1863" y="1520"/>
              <a:ext cx="261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200"/>
                <a:t>w</a:t>
              </a: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2138" y="1836"/>
              <a:ext cx="26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 dirty="0" smtClean="0"/>
                <a:t>M</a:t>
              </a:r>
              <a:endParaRPr lang="en-US" altLang="en-US" sz="2800" dirty="0"/>
            </a:p>
          </p:txBody>
        </p:sp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277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358" y="1520"/>
              <a:ext cx="224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200"/>
                <a:t>d</a:t>
              </a: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 flipV="1">
              <a:off x="1518" y="1674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auto">
            <a:xfrm>
              <a:off x="1123" y="1458"/>
              <a:ext cx="406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 sz="1800"/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1205" y="1506"/>
              <a:ext cx="212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200"/>
                <a:t>z</a:t>
              </a:r>
            </a:p>
          </p:txBody>
        </p:sp>
        <p:sp>
          <p:nvSpPr>
            <p:cNvPr id="19" name="Line 13"/>
            <p:cNvSpPr>
              <a:spLocks noChangeShapeType="1"/>
            </p:cNvSpPr>
            <p:nvPr/>
          </p:nvSpPr>
          <p:spPr bwMode="auto">
            <a:xfrm>
              <a:off x="676" y="1680"/>
              <a:ext cx="4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sz="1800"/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88" y="1990"/>
              <a:ext cx="241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 dirty="0" smtClean="0"/>
                <a:t>N</a:t>
              </a:r>
              <a:endParaRPr lang="en-US" altLang="en-US" sz="2800" dirty="0"/>
            </a:p>
          </p:txBody>
        </p:sp>
      </p:grp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052950"/>
              </p:ext>
            </p:extLst>
          </p:nvPr>
        </p:nvGraphicFramePr>
        <p:xfrm>
          <a:off x="4961779" y="4941168"/>
          <a:ext cx="89535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090" name="Equation" r:id="rId3" imgW="279360" imgH="228600" progId="Equation.3">
                  <p:embed/>
                </p:oleObj>
              </mc:Choice>
              <mc:Fallback>
                <p:oleObj name="Equation" r:id="rId3" imgW="27936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1779" y="4941168"/>
                        <a:ext cx="895350" cy="6667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18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634971"/>
              </p:ext>
            </p:extLst>
          </p:nvPr>
        </p:nvGraphicFramePr>
        <p:xfrm>
          <a:off x="827584" y="3525416"/>
          <a:ext cx="7416800" cy="285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749" name="Equation" r:id="rId3" imgW="2133360" imgH="863280" progId="Equation.3">
                  <p:embed/>
                </p:oleObj>
              </mc:Choice>
              <mc:Fallback>
                <p:oleObj name="Equation" r:id="rId3" imgW="2133360" imgH="863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525416"/>
                        <a:ext cx="7416800" cy="28559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Training di PLSA - Likelihood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Capiamo come fare il training della PLSA</a:t>
            </a:r>
          </a:p>
          <a:p>
            <a:r>
              <a:rPr lang="it-IT" dirty="0" smtClean="0"/>
              <a:t>Iniziamo con il calcolo della likelihood </a:t>
            </a:r>
            <a:r>
              <a:rPr lang="it-IT" i="1" dirty="0" smtClean="0"/>
              <a:t>dei dati visibili</a:t>
            </a:r>
            <a:r>
              <a:rPr lang="it-IT" dirty="0" smtClean="0"/>
              <a:t> (perché applicheremo il learning max. lik., che massimizza la lik)</a:t>
            </a:r>
          </a:p>
          <a:p>
            <a:endParaRPr lang="it-IT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8692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Training di PLSA </a:t>
            </a:r>
            <a:r>
              <a:rPr lang="it-IT" dirty="0" smtClean="0"/>
              <a:t>– Likelihood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Dove</a:t>
            </a:r>
          </a:p>
          <a:p>
            <a:endParaRPr lang="it-IT" i="1" dirty="0"/>
          </a:p>
          <a:p>
            <a:endParaRPr lang="it-IT" i="1" dirty="0" smtClean="0"/>
          </a:p>
          <a:p>
            <a:pPr marL="0" indent="0">
              <a:buNone/>
            </a:pPr>
            <a:r>
              <a:rPr lang="it-IT" dirty="0" smtClean="0"/>
              <a:t>   modella la lunghezza (in termini di parole)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del documento</a:t>
            </a:r>
          </a:p>
          <a:p>
            <a:r>
              <a:rPr lang="it-IT" dirty="0" smtClean="0"/>
              <a:t>Per fare il training, devo stimare i parametri per cui </a:t>
            </a:r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38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3176898"/>
              </p:ext>
            </p:extLst>
          </p:nvPr>
        </p:nvGraphicFramePr>
        <p:xfrm>
          <a:off x="2843807" y="1772816"/>
          <a:ext cx="3674379" cy="1297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82" name="Equation" r:id="rId3" imgW="1143000" imgH="444240" progId="Equation.3">
                  <p:embed/>
                </p:oleObj>
              </mc:Choice>
              <mc:Fallback>
                <p:oleObj name="Equation" r:id="rId3" imgW="11430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7" y="1772816"/>
                        <a:ext cx="3674379" cy="129774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421100"/>
              </p:ext>
            </p:extLst>
          </p:nvPr>
        </p:nvGraphicFramePr>
        <p:xfrm>
          <a:off x="4427984" y="5013176"/>
          <a:ext cx="1673225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83" name="Equation" r:id="rId5" imgW="520560" imgH="393480" progId="Equation.3">
                  <p:embed/>
                </p:oleObj>
              </mc:Choice>
              <mc:Fallback>
                <p:oleObj name="Equation" r:id="rId5" imgW="5205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5013176"/>
                        <a:ext cx="1673225" cy="11477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9084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Likelihood - Fattorizzazione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39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7547818"/>
              </p:ext>
            </p:extLst>
          </p:nvPr>
        </p:nvGraphicFramePr>
        <p:xfrm>
          <a:off x="0" y="1484784"/>
          <a:ext cx="9144000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48" name="Equation" r:id="rId3" imgW="4000320" imgH="2184120" progId="Equation.3">
                  <p:embed/>
                </p:oleObj>
              </mc:Choice>
              <mc:Fallback>
                <p:oleObj name="Equation" r:id="rId3" imgW="4000320" imgH="2184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484784"/>
                        <a:ext cx="9144000" cy="496855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5292080" y="4221088"/>
            <a:ext cx="2592288" cy="1512168"/>
          </a:xfrm>
          <a:prstGeom prst="ellipse">
            <a:avLst/>
          </a:prstGeom>
          <a:solidFill>
            <a:srgbClr val="C0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7043" name="Picture 19" descr="http://www.styleforum.net/content/type/61/id/1215170/flags/L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9" y="5540325"/>
            <a:ext cx="1578298" cy="119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/>
          <p:cNvCxnSpPr/>
          <p:nvPr/>
        </p:nvCxnSpPr>
        <p:spPr>
          <a:xfrm>
            <a:off x="6584840" y="5601149"/>
            <a:ext cx="0" cy="393279"/>
          </a:xfrm>
          <a:prstGeom prst="straightConnector1">
            <a:avLst/>
          </a:prstGeom>
          <a:ln w="25400">
            <a:solidFill>
              <a:srgbClr val="8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048257" y="6008365"/>
            <a:ext cx="24336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smtClean="0"/>
              <a:t>Log di una somma.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3633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Modelli generativi - analisi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496746" cy="4525963"/>
          </a:xfrm>
        </p:spPr>
        <p:txBody>
          <a:bodyPr/>
          <a:lstStyle/>
          <a:p>
            <a:r>
              <a:rPr lang="it-IT" dirty="0" smtClean="0">
                <a:sym typeface="Wingdings" panose="05000000000000000000" pitchFamily="2" charset="2"/>
              </a:rPr>
              <a:t>Ma perché il termine </a:t>
            </a:r>
            <a:r>
              <a:rPr lang="it-IT" i="1" dirty="0" smtClean="0">
                <a:sym typeface="Wingdings" panose="05000000000000000000" pitchFamily="2" charset="2"/>
              </a:rPr>
              <a:t>generativo?</a:t>
            </a:r>
          </a:p>
          <a:p>
            <a:r>
              <a:rPr lang="it-IT" dirty="0" smtClean="0">
                <a:sym typeface="Wingdings" panose="05000000000000000000" pitchFamily="2" charset="2"/>
              </a:rPr>
              <a:t>I modelli generativi studiano le osservazioni, o </a:t>
            </a:r>
            <a:r>
              <a:rPr lang="it-IT" i="1" dirty="0" smtClean="0">
                <a:sym typeface="Wingdings" panose="05000000000000000000" pitchFamily="2" charset="2"/>
              </a:rPr>
              <a:t>dati visibili v, </a:t>
            </a:r>
            <a:r>
              <a:rPr lang="it-IT" dirty="0" smtClean="0">
                <a:sym typeface="Wingdings" panose="05000000000000000000" pitchFamily="2" charset="2"/>
              </a:rPr>
              <a:t>assumendo essi siano stati generati da </a:t>
            </a:r>
            <a:r>
              <a:rPr lang="it-IT" i="1" dirty="0" smtClean="0">
                <a:sym typeface="Wingdings" panose="05000000000000000000" pitchFamily="2" charset="2"/>
              </a:rPr>
              <a:t>eventi latenti h</a:t>
            </a:r>
          </a:p>
          <a:p>
            <a:r>
              <a:rPr lang="it-IT" dirty="0"/>
              <a:t>Tali </a:t>
            </a:r>
            <a:r>
              <a:rPr lang="it-IT" dirty="0">
                <a:sym typeface="Wingdings" panose="05000000000000000000" pitchFamily="2" charset="2"/>
              </a:rPr>
              <a:t>eventi latenti </a:t>
            </a:r>
            <a:r>
              <a:rPr lang="it-IT" i="1" dirty="0">
                <a:sym typeface="Wingdings" panose="05000000000000000000" pitchFamily="2" charset="2"/>
              </a:rPr>
              <a:t>h</a:t>
            </a:r>
            <a:r>
              <a:rPr lang="it-IT" dirty="0">
                <a:sym typeface="Wingdings" panose="05000000000000000000" pitchFamily="2" charset="2"/>
              </a:rPr>
              <a:t> sono:</a:t>
            </a:r>
          </a:p>
          <a:p>
            <a:pPr lvl="1"/>
            <a:r>
              <a:rPr lang="it-IT" dirty="0">
                <a:sym typeface="Wingdings" panose="05000000000000000000" pitchFamily="2" charset="2"/>
              </a:rPr>
              <a:t>accaduti prima di avere le osservazioni (es. sequenza genetica )</a:t>
            </a:r>
          </a:p>
          <a:p>
            <a:pPr lvl="1"/>
            <a:r>
              <a:rPr lang="it-IT" dirty="0">
                <a:sym typeface="Wingdings" panose="05000000000000000000" pitchFamily="2" charset="2"/>
              </a:rPr>
              <a:t>inaccessibili con i sensori</a:t>
            </a:r>
            <a:r>
              <a:rPr lang="it-IT" dirty="0"/>
              <a:t> a disposizione (li posso solo inferire, es. l’esistenza di una stella)</a:t>
            </a:r>
          </a:p>
          <a:p>
            <a:endParaRPr lang="it-IT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749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Learning della PLSA – EM recap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40</a:t>
            </a:fld>
            <a:endParaRPr lang="it-IT"/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032743"/>
              </p:ext>
            </p:extLst>
          </p:nvPr>
        </p:nvGraphicFramePr>
        <p:xfrm>
          <a:off x="971600" y="1196752"/>
          <a:ext cx="7200800" cy="5002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57" name="Equation" r:id="rId3" imgW="3895857" imgH="2571885" progId="Equation.3">
                  <p:embed/>
                </p:oleObj>
              </mc:Choice>
              <mc:Fallback>
                <p:oleObj name="Equation" r:id="rId3" imgW="3895857" imgH="257188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196752"/>
                        <a:ext cx="7200800" cy="5002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31"/>
          <p:cNvSpPr/>
          <p:nvPr/>
        </p:nvSpPr>
        <p:spPr>
          <a:xfrm>
            <a:off x="2123728" y="152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http://www.hongliangjie.com/2010/01/04/notes-on-probabilistic-latent-semantic-analysis-plsa/</a:t>
            </a:r>
          </a:p>
        </p:txBody>
      </p:sp>
    </p:spTree>
    <p:extLst>
      <p:ext uri="{BB962C8B-B14F-4D97-AF65-F5344CB8AC3E}">
        <p14:creationId xmlns:p14="http://schemas.microsoft.com/office/powerpoint/2010/main" val="11083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6435" y="2388394"/>
            <a:ext cx="7778262" cy="3455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hlink"/>
                </a:solidFill>
              </a:rPr>
              <a:t>h</a:t>
            </a:r>
            <a:r>
              <a:rPr lang="en-US" sz="2400" dirty="0" smtClean="0"/>
              <a:t> = </a:t>
            </a:r>
            <a:r>
              <a:rPr lang="en-US" sz="2400" i="1" dirty="0" err="1" smtClean="0"/>
              <a:t>variabile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nascosta</a:t>
            </a:r>
            <a:endParaRPr lang="en-US" sz="2400" i="1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caratteristica</a:t>
            </a:r>
            <a:r>
              <a:rPr lang="en-US" sz="2000" dirty="0" smtClean="0"/>
              <a:t> </a:t>
            </a:r>
            <a:r>
              <a:rPr lang="en-US" sz="2000" dirty="0" err="1" smtClean="0"/>
              <a:t>nascosta</a:t>
            </a:r>
            <a:r>
              <a:rPr lang="en-US" sz="2000" dirty="0" smtClean="0"/>
              <a:t>, </a:t>
            </a:r>
            <a:r>
              <a:rPr lang="en-US" sz="2000" dirty="0" err="1" smtClean="0"/>
              <a:t>latente</a:t>
            </a:r>
            <a:r>
              <a:rPr lang="en-US" sz="2000" dirty="0" smtClean="0"/>
              <a:t>, del </a:t>
            </a:r>
            <a:r>
              <a:rPr lang="en-US" sz="2000" dirty="0" err="1" smtClean="0"/>
              <a:t>singolo</a:t>
            </a:r>
            <a:r>
              <a:rPr lang="en-US" sz="2000" dirty="0" smtClean="0"/>
              <a:t> </a:t>
            </a:r>
            <a:r>
              <a:rPr lang="en-US" sz="2000" dirty="0" err="1" smtClean="0"/>
              <a:t>dato</a:t>
            </a:r>
            <a:r>
              <a:rPr lang="en-US" sz="2000" dirty="0" smtClean="0"/>
              <a:t> </a:t>
            </a:r>
            <a:r>
              <a:rPr lang="en-US" sz="2000" dirty="0" err="1" smtClean="0"/>
              <a:t>visibile</a:t>
            </a:r>
            <a:r>
              <a:rPr lang="en-US" sz="2000" dirty="0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hlink"/>
                </a:solidFill>
              </a:rPr>
              <a:t>P(</a:t>
            </a:r>
            <a:r>
              <a:rPr lang="en-US" sz="2400" dirty="0" err="1" smtClean="0">
                <a:solidFill>
                  <a:schemeClr val="hlink"/>
                </a:solidFill>
              </a:rPr>
              <a:t>h,v</a:t>
            </a:r>
            <a:r>
              <a:rPr lang="en-US" sz="2400" dirty="0" smtClean="0">
                <a:solidFill>
                  <a:schemeClr val="hlink"/>
                </a:solidFill>
              </a:rPr>
              <a:t>)</a:t>
            </a:r>
            <a:r>
              <a:rPr lang="en-US" sz="2400" dirty="0" smtClean="0"/>
              <a:t> = </a:t>
            </a:r>
            <a:r>
              <a:rPr lang="en-US" sz="2400" i="1" dirty="0" smtClean="0"/>
              <a:t>complete data (hidden + visible) likelihood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err="1" smtClean="0"/>
              <a:t>Spiega</a:t>
            </a:r>
            <a:r>
              <a:rPr lang="en-US" sz="2000" dirty="0" smtClean="0"/>
              <a:t> come </a:t>
            </a:r>
            <a:r>
              <a:rPr lang="en-US" sz="2000" dirty="0" err="1" smtClean="0"/>
              <a:t>i</a:t>
            </a:r>
            <a:r>
              <a:rPr lang="en-US" sz="2000" dirty="0" smtClean="0"/>
              <a:t> </a:t>
            </a:r>
            <a:r>
              <a:rPr lang="en-US" sz="2000" dirty="0" err="1" smtClean="0"/>
              <a:t>dati</a:t>
            </a:r>
            <a:r>
              <a:rPr lang="en-US" sz="2000" dirty="0" smtClean="0"/>
              <a:t> </a:t>
            </a:r>
            <a:r>
              <a:rPr lang="en-US" sz="2000" dirty="0" err="1" smtClean="0"/>
              <a:t>visibili</a:t>
            </a:r>
            <a:r>
              <a:rPr lang="en-US" sz="2000" dirty="0" smtClean="0"/>
              <a:t> e </a:t>
            </a:r>
            <a:r>
              <a:rPr lang="en-US" sz="2000" dirty="0" err="1" smtClean="0"/>
              <a:t>nascosti</a:t>
            </a:r>
            <a:r>
              <a:rPr lang="en-US" sz="2000" dirty="0" smtClean="0"/>
              <a:t> </a:t>
            </a:r>
            <a:r>
              <a:rPr lang="en-US" sz="2000" dirty="0" err="1" smtClean="0"/>
              <a:t>sono</a:t>
            </a:r>
            <a:r>
              <a:rPr lang="en-US" sz="2000" dirty="0" smtClean="0"/>
              <a:t> </a:t>
            </a:r>
            <a:r>
              <a:rPr lang="en-US" sz="2000" dirty="0" err="1" smtClean="0"/>
              <a:t>interconnessi</a:t>
            </a:r>
            <a:r>
              <a:rPr lang="en-US" sz="2000" dirty="0" smtClean="0"/>
              <a:t> </a:t>
            </a:r>
            <a:r>
              <a:rPr lang="en-US" sz="2000" dirty="0" err="1" smtClean="0"/>
              <a:t>tra</a:t>
            </a:r>
            <a:r>
              <a:rPr lang="en-US" sz="2000" dirty="0" smtClean="0"/>
              <a:t> </a:t>
            </a:r>
            <a:r>
              <a:rPr lang="en-US" sz="2000" dirty="0" err="1" smtClean="0"/>
              <a:t>loro</a:t>
            </a:r>
            <a:endParaRPr lang="en-US" sz="2000" dirty="0" smtClean="0"/>
          </a:p>
          <a:p>
            <a:pPr lvl="1" eaLnBrk="1" hangingPunct="1">
              <a:lnSpc>
                <a:spcPct val="90000"/>
              </a:lnSpc>
              <a:defRPr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 smtClean="0">
                <a:solidFill>
                  <a:schemeClr val="hlink"/>
                </a:solidFill>
              </a:rPr>
              <a:t>Q(h)</a:t>
            </a:r>
            <a:r>
              <a:rPr lang="en-US" sz="2400" dirty="0" smtClean="0"/>
              <a:t> = </a:t>
            </a:r>
            <a:r>
              <a:rPr lang="en-US" sz="2400" i="1" dirty="0" err="1" smtClean="0"/>
              <a:t>distribuzione</a:t>
            </a:r>
            <a:r>
              <a:rPr lang="en-US" sz="2400" i="1" dirty="0" smtClean="0"/>
              <a:t> di </a:t>
            </a:r>
            <a:r>
              <a:rPr lang="en-US" sz="2400" i="1" dirty="0" err="1" smtClean="0"/>
              <a:t>supporto</a:t>
            </a:r>
            <a:r>
              <a:rPr lang="en-US" sz="2400" i="1" dirty="0" smtClean="0"/>
              <a:t> per le </a:t>
            </a:r>
            <a:r>
              <a:rPr lang="en-US" sz="2400" i="1" dirty="0" err="1" smtClean="0"/>
              <a:t>veriabili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nascoste</a:t>
            </a:r>
            <a:endParaRPr lang="en-US" sz="2400" i="1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distribuzione</a:t>
            </a:r>
            <a:r>
              <a:rPr lang="en-US" sz="2000" dirty="0" smtClean="0"/>
              <a:t> </a:t>
            </a:r>
            <a:r>
              <a:rPr lang="en-US" sz="2000" dirty="0" err="1" smtClean="0"/>
              <a:t>sulle</a:t>
            </a:r>
            <a:r>
              <a:rPr lang="en-US" sz="2000" dirty="0" smtClean="0"/>
              <a:t> </a:t>
            </a:r>
            <a:r>
              <a:rPr lang="en-US" sz="2000" dirty="0" err="1" smtClean="0"/>
              <a:t>variabili</a:t>
            </a:r>
            <a:r>
              <a:rPr lang="en-US" sz="2000" dirty="0" smtClean="0"/>
              <a:t> </a:t>
            </a:r>
            <a:r>
              <a:rPr lang="en-US" sz="2000" dirty="0" err="1" smtClean="0"/>
              <a:t>nascoste</a:t>
            </a:r>
            <a:r>
              <a:rPr lang="en-US" sz="2000" dirty="0" smtClean="0"/>
              <a:t>, </a:t>
            </a:r>
            <a:r>
              <a:rPr lang="en-US" sz="2000" dirty="0" err="1" smtClean="0"/>
              <a:t>più</a:t>
            </a:r>
            <a:r>
              <a:rPr lang="en-US" sz="2000" dirty="0" smtClean="0"/>
              <a:t> </a:t>
            </a:r>
            <a:r>
              <a:rPr lang="en-US" sz="2000" dirty="0" err="1" smtClean="0"/>
              <a:t>semplice</a:t>
            </a:r>
            <a:r>
              <a:rPr lang="en-US" sz="2000" dirty="0" smtClean="0"/>
              <a:t> </a:t>
            </a:r>
            <a:r>
              <a:rPr lang="en-US" sz="2000" dirty="0" err="1" smtClean="0"/>
              <a:t>della</a:t>
            </a:r>
            <a:r>
              <a:rPr lang="en-US" sz="2000" dirty="0" smtClean="0"/>
              <a:t> complete data likelihood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87044" name="Object 2"/>
          <p:cNvGraphicFramePr>
            <a:graphicFrameLocks noChangeAspect="1"/>
          </p:cNvGraphicFramePr>
          <p:nvPr/>
        </p:nvGraphicFramePr>
        <p:xfrm>
          <a:off x="1219200" y="1125538"/>
          <a:ext cx="748518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7281" name="Equation" r:id="rId3" imgW="4857801" imgH="609600" progId="Equation.3">
                  <p:embed/>
                </p:oleObj>
              </mc:Choice>
              <mc:Fallback>
                <p:oleObj name="Equation" r:id="rId3" imgW="4857801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25538"/>
                        <a:ext cx="748518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5" name="Oval 5"/>
          <p:cNvSpPr>
            <a:spLocks noChangeArrowheads="1"/>
          </p:cNvSpPr>
          <p:nvPr/>
        </p:nvSpPr>
        <p:spPr bwMode="auto">
          <a:xfrm>
            <a:off x="2987920" y="1773238"/>
            <a:ext cx="719503" cy="433387"/>
          </a:xfrm>
          <a:prstGeom prst="ellipse">
            <a:avLst/>
          </a:prstGeom>
          <a:solidFill>
            <a:schemeClr val="accent2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046" name="Oval 6"/>
          <p:cNvSpPr>
            <a:spLocks noChangeArrowheads="1"/>
          </p:cNvSpPr>
          <p:nvPr/>
        </p:nvSpPr>
        <p:spPr bwMode="auto">
          <a:xfrm>
            <a:off x="2842846" y="1196975"/>
            <a:ext cx="1008185" cy="433388"/>
          </a:xfrm>
          <a:prstGeom prst="ellipse">
            <a:avLst/>
          </a:prstGeom>
          <a:solidFill>
            <a:srgbClr val="99CCFF">
              <a:alpha val="4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047" name="Oval 7"/>
          <p:cNvSpPr>
            <a:spLocks noChangeArrowheads="1"/>
          </p:cNvSpPr>
          <p:nvPr/>
        </p:nvSpPr>
        <p:spPr bwMode="auto">
          <a:xfrm>
            <a:off x="1764323" y="1484314"/>
            <a:ext cx="287215" cy="433387"/>
          </a:xfrm>
          <a:prstGeom prst="ellipse">
            <a:avLst/>
          </a:prstGeom>
          <a:solidFill>
            <a:schemeClr val="hlink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048" name="Oval 8"/>
          <p:cNvSpPr>
            <a:spLocks noChangeArrowheads="1"/>
          </p:cNvSpPr>
          <p:nvPr/>
        </p:nvSpPr>
        <p:spPr bwMode="auto">
          <a:xfrm>
            <a:off x="539262" y="5291139"/>
            <a:ext cx="290146" cy="288925"/>
          </a:xfrm>
          <a:prstGeom prst="ellipse">
            <a:avLst/>
          </a:prstGeom>
          <a:solidFill>
            <a:schemeClr val="accent2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049" name="Oval 9"/>
          <p:cNvSpPr>
            <a:spLocks noChangeArrowheads="1"/>
          </p:cNvSpPr>
          <p:nvPr/>
        </p:nvSpPr>
        <p:spPr bwMode="auto">
          <a:xfrm>
            <a:off x="549520" y="3971926"/>
            <a:ext cx="287215" cy="288925"/>
          </a:xfrm>
          <a:prstGeom prst="ellipse">
            <a:avLst/>
          </a:prstGeom>
          <a:solidFill>
            <a:srgbClr val="99CCFF">
              <a:alpha val="4705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7050" name="Oval 10"/>
          <p:cNvSpPr>
            <a:spLocks noChangeArrowheads="1"/>
          </p:cNvSpPr>
          <p:nvPr/>
        </p:nvSpPr>
        <p:spPr bwMode="auto">
          <a:xfrm>
            <a:off x="555381" y="2781301"/>
            <a:ext cx="287215" cy="288925"/>
          </a:xfrm>
          <a:prstGeom prst="ellipse">
            <a:avLst/>
          </a:prstGeom>
          <a:solidFill>
            <a:schemeClr val="hlink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0" y="44624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it-IT" kern="0" dirty="0" smtClean="0"/>
              <a:t>Learning della PLSA – EM recap (2)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52892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68974" y="2564904"/>
            <a:ext cx="7993674" cy="34559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hlink"/>
                </a:solidFill>
              </a:rPr>
              <a:t>F(Q(h),P(</a:t>
            </a:r>
            <a:r>
              <a:rPr lang="en-US" dirty="0" err="1" smtClean="0">
                <a:solidFill>
                  <a:schemeClr val="hlink"/>
                </a:solidFill>
              </a:rPr>
              <a:t>h,v</a:t>
            </a:r>
            <a:r>
              <a:rPr lang="en-US" dirty="0" smtClean="0">
                <a:solidFill>
                  <a:schemeClr val="hlink"/>
                </a:solidFill>
              </a:rPr>
              <a:t>))</a:t>
            </a:r>
            <a:r>
              <a:rPr lang="en-US" sz="2400" dirty="0" smtClean="0"/>
              <a:t> </a:t>
            </a:r>
          </a:p>
          <a:p>
            <a:pPr lvl="1" eaLnBrk="1" hangingPunct="1">
              <a:defRPr/>
            </a:pP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divergenza</a:t>
            </a:r>
            <a:r>
              <a:rPr lang="en-US" dirty="0" smtClean="0"/>
              <a:t> </a:t>
            </a:r>
            <a:r>
              <a:rPr lang="en-US" dirty="0" err="1" smtClean="0"/>
              <a:t>tra</a:t>
            </a:r>
            <a:r>
              <a:rPr lang="en-US" dirty="0" smtClean="0"/>
              <a:t> Q,P, un </a:t>
            </a:r>
            <a:r>
              <a:rPr lang="en-US" dirty="0" err="1" smtClean="0"/>
              <a:t>funzionale</a:t>
            </a:r>
            <a:endParaRPr lang="en-US" dirty="0" smtClean="0"/>
          </a:p>
          <a:p>
            <a:pPr lvl="1" eaLnBrk="1" hangingPunct="1">
              <a:defRPr/>
            </a:pP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approssimazione</a:t>
            </a:r>
            <a:r>
              <a:rPr lang="en-US" dirty="0" smtClean="0"/>
              <a:t> per </a:t>
            </a:r>
            <a:r>
              <a:rPr lang="en-US" dirty="0" err="1" smtClean="0"/>
              <a:t>difetto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likelihood (</a:t>
            </a:r>
            <a:r>
              <a:rPr lang="en-US" dirty="0" err="1" smtClean="0"/>
              <a:t>cattura</a:t>
            </a:r>
            <a:r>
              <a:rPr lang="en-US" dirty="0" smtClean="0"/>
              <a:t> </a:t>
            </a:r>
            <a:r>
              <a:rPr lang="en-US" dirty="0" err="1" smtClean="0"/>
              <a:t>peggio</a:t>
            </a:r>
            <a:r>
              <a:rPr lang="en-US" dirty="0" smtClean="0"/>
              <a:t>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bene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 </a:t>
            </a:r>
            <a:r>
              <a:rPr lang="en-US" dirty="0" err="1" smtClean="0"/>
              <a:t>dati</a:t>
            </a:r>
            <a:r>
              <a:rPr lang="en-US" dirty="0" smtClean="0"/>
              <a:t> </a:t>
            </a:r>
            <a:r>
              <a:rPr lang="en-US" dirty="0" err="1" smtClean="0"/>
              <a:t>fittano</a:t>
            </a:r>
            <a:r>
              <a:rPr lang="en-US" dirty="0" smtClean="0"/>
              <a:t> con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modello</a:t>
            </a:r>
            <a:r>
              <a:rPr lang="en-US" dirty="0" smtClean="0"/>
              <a:t>)</a:t>
            </a:r>
          </a:p>
          <a:p>
            <a:pPr lvl="1" eaLnBrk="1" hangingPunct="1">
              <a:defRPr/>
            </a:pPr>
            <a:r>
              <a:rPr lang="en-US" dirty="0" smtClean="0"/>
              <a:t> </a:t>
            </a:r>
            <a:r>
              <a:rPr lang="en-US" dirty="0" smtClean="0">
                <a:solidFill>
                  <a:schemeClr val="hlink"/>
                </a:solidFill>
              </a:rPr>
              <a:t>un </a:t>
            </a:r>
            <a:r>
              <a:rPr lang="en-US" dirty="0" err="1" smtClean="0">
                <a:solidFill>
                  <a:schemeClr val="hlink"/>
                </a:solidFill>
              </a:rPr>
              <a:t>oggetto</a:t>
            </a:r>
            <a:r>
              <a:rPr lang="en-US" dirty="0" smtClean="0">
                <a:solidFill>
                  <a:schemeClr val="hlink"/>
                </a:solidFill>
              </a:rPr>
              <a:t> con Q(h) </a:t>
            </a:r>
            <a:r>
              <a:rPr lang="en-US" dirty="0" err="1" smtClean="0">
                <a:solidFill>
                  <a:schemeClr val="hlink"/>
                </a:solidFill>
              </a:rPr>
              <a:t>sconosciuta</a:t>
            </a:r>
            <a:endParaRPr lang="en-US" dirty="0" smtClean="0">
              <a:solidFill>
                <a:schemeClr val="hlink"/>
              </a:solidFill>
            </a:endParaRPr>
          </a:p>
          <a:p>
            <a:pPr lvl="1" eaLnBrk="1" hangingPunct="1">
              <a:defRPr/>
            </a:pPr>
            <a:r>
              <a:rPr lang="en-US" dirty="0" smtClean="0">
                <a:solidFill>
                  <a:schemeClr val="hlink"/>
                </a:solidFill>
              </a:rPr>
              <a:t> un </a:t>
            </a:r>
            <a:r>
              <a:rPr lang="en-US" dirty="0" err="1" smtClean="0">
                <a:solidFill>
                  <a:schemeClr val="hlink"/>
                </a:solidFill>
              </a:rPr>
              <a:t>oggetto</a:t>
            </a:r>
            <a:r>
              <a:rPr lang="en-US" dirty="0" smtClean="0">
                <a:solidFill>
                  <a:schemeClr val="hlink"/>
                </a:solidFill>
              </a:rPr>
              <a:t> con h</a:t>
            </a:r>
            <a:r>
              <a:rPr lang="el-GR" baseline="30000" dirty="0" smtClean="0">
                <a:solidFill>
                  <a:schemeClr val="hlink"/>
                </a:solidFill>
              </a:rPr>
              <a:t>θ</a:t>
            </a:r>
            <a:r>
              <a:rPr lang="en-US" dirty="0" smtClean="0">
                <a:solidFill>
                  <a:schemeClr val="hlink"/>
                </a:solidFill>
              </a:rPr>
              <a:t> </a:t>
            </a:r>
            <a:r>
              <a:rPr lang="en-US" dirty="0" err="1" smtClean="0">
                <a:solidFill>
                  <a:schemeClr val="hlink"/>
                </a:solidFill>
              </a:rPr>
              <a:t>sconosciuta</a:t>
            </a:r>
            <a:endParaRPr lang="en-US" baseline="30000" dirty="0" smtClean="0">
              <a:solidFill>
                <a:schemeClr val="hlink"/>
              </a:solidFill>
            </a:endParaRPr>
          </a:p>
          <a:p>
            <a:pPr lvl="1" eaLnBrk="1" hangingPunct="1">
              <a:buFont typeface="Tahoma" pitchFamily="34" charset="0"/>
              <a:buNone/>
              <a:defRPr/>
            </a:pPr>
            <a:endParaRPr lang="el-GR" baseline="30000" dirty="0" smtClean="0">
              <a:solidFill>
                <a:schemeClr val="hlink"/>
              </a:solidFill>
            </a:endParaRPr>
          </a:p>
          <a:p>
            <a:pPr lvl="1" eaLnBrk="1" hangingPunct="1">
              <a:buFont typeface="Tahoma" pitchFamily="34" charset="0"/>
              <a:buNone/>
              <a:defRPr/>
            </a:pPr>
            <a:endParaRPr lang="el-GR" baseline="30000" dirty="0" smtClean="0"/>
          </a:p>
          <a:p>
            <a:pPr eaLnBrk="1" hangingPunct="1">
              <a:defRPr/>
            </a:pPr>
            <a:endParaRPr lang="en-US" dirty="0" smtClean="0"/>
          </a:p>
        </p:txBody>
      </p:sp>
      <p:graphicFrame>
        <p:nvGraphicFramePr>
          <p:cNvPr id="88068" name="Object 2"/>
          <p:cNvGraphicFramePr>
            <a:graphicFrameLocks noChangeAspect="1"/>
          </p:cNvGraphicFramePr>
          <p:nvPr/>
        </p:nvGraphicFramePr>
        <p:xfrm>
          <a:off x="1219200" y="1125538"/>
          <a:ext cx="748518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305" name="Equation" r:id="rId3" imgW="4857801" imgH="609600" progId="Equation.3">
                  <p:embed/>
                </p:oleObj>
              </mc:Choice>
              <mc:Fallback>
                <p:oleObj name="Equation" r:id="rId3" imgW="4857801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25538"/>
                        <a:ext cx="748518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69" name="Oval 5"/>
          <p:cNvSpPr>
            <a:spLocks noChangeArrowheads="1"/>
          </p:cNvSpPr>
          <p:nvPr/>
        </p:nvSpPr>
        <p:spPr bwMode="auto">
          <a:xfrm>
            <a:off x="4588120" y="1268414"/>
            <a:ext cx="2376854" cy="865187"/>
          </a:xfrm>
          <a:prstGeom prst="ellipse">
            <a:avLst/>
          </a:prstGeom>
          <a:solidFill>
            <a:schemeClr val="hlink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8070" name="Oval 6"/>
          <p:cNvSpPr>
            <a:spLocks noChangeArrowheads="1"/>
          </p:cNvSpPr>
          <p:nvPr/>
        </p:nvSpPr>
        <p:spPr bwMode="auto">
          <a:xfrm>
            <a:off x="585352" y="2635250"/>
            <a:ext cx="265235" cy="273050"/>
          </a:xfrm>
          <a:prstGeom prst="ellipse">
            <a:avLst/>
          </a:prstGeom>
          <a:solidFill>
            <a:schemeClr val="hlink">
              <a:alpha val="4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0" y="44624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it-IT" kern="0" dirty="0" smtClean="0"/>
              <a:t>Learning della PLSA – EM recap (3)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68190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4674" y="1174750"/>
            <a:ext cx="7995138" cy="647700"/>
          </a:xfrm>
        </p:spPr>
        <p:txBody>
          <a:bodyPr/>
          <a:lstStyle/>
          <a:p>
            <a:pPr marL="533400" indent="-533400" eaLnBrk="1" hangingPunct="1">
              <a:defRPr/>
            </a:pPr>
            <a:r>
              <a:rPr lang="en-US" dirty="0" err="1" smtClean="0"/>
              <a:t>Minimizzo</a:t>
            </a:r>
            <a:r>
              <a:rPr lang="en-US" dirty="0" smtClean="0"/>
              <a:t> F(Q,P) </a:t>
            </a:r>
            <a:r>
              <a:rPr lang="en-US" i="1" dirty="0" smtClean="0"/>
              <a:t>in </a:t>
            </a:r>
            <a:r>
              <a:rPr lang="en-US" i="1" dirty="0" err="1" smtClean="0"/>
              <a:t>modo</a:t>
            </a:r>
            <a:r>
              <a:rPr lang="en-US" i="1" dirty="0" smtClean="0"/>
              <a:t> </a:t>
            </a:r>
            <a:r>
              <a:rPr lang="en-US" i="1" dirty="0" err="1" smtClean="0"/>
              <a:t>alternato</a:t>
            </a:r>
            <a:endParaRPr lang="en-US" i="1" dirty="0" smtClean="0"/>
          </a:p>
          <a:p>
            <a:pPr marL="914400" lvl="1" indent="-457200" eaLnBrk="1" hangingPunct="1">
              <a:buFont typeface="Tahoma" pitchFamily="34" charset="0"/>
              <a:buNone/>
              <a:defRPr/>
            </a:pPr>
            <a:endParaRPr lang="el-GR" baseline="30000" dirty="0" smtClean="0">
              <a:solidFill>
                <a:schemeClr val="hlink"/>
              </a:solidFill>
            </a:endParaRPr>
          </a:p>
          <a:p>
            <a:pPr marL="914400" lvl="1" indent="-457200" eaLnBrk="1" hangingPunct="1">
              <a:buFont typeface="Tahoma" pitchFamily="34" charset="0"/>
              <a:buNone/>
              <a:defRPr/>
            </a:pPr>
            <a:endParaRPr lang="el-GR" baseline="30000" dirty="0" smtClean="0"/>
          </a:p>
          <a:p>
            <a:pPr marL="533400" indent="-533400" eaLnBrk="1" hangingPunct="1">
              <a:defRPr/>
            </a:pPr>
            <a:endParaRPr lang="en-US" dirty="0" smtClean="0"/>
          </a:p>
        </p:txBody>
      </p:sp>
      <p:graphicFrame>
        <p:nvGraphicFramePr>
          <p:cNvPr id="190477" name="Object 2"/>
          <p:cNvGraphicFramePr>
            <a:graphicFrameLocks noChangeAspect="1"/>
          </p:cNvGraphicFramePr>
          <p:nvPr/>
        </p:nvGraphicFramePr>
        <p:xfrm>
          <a:off x="725366" y="3816350"/>
          <a:ext cx="3247292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1" name="Equation" r:id="rId3" imgW="1866600" imgH="469800" progId="Equation.3">
                  <p:embed/>
                </p:oleObj>
              </mc:Choice>
              <mc:Fallback>
                <p:oleObj name="Equation" r:id="rId3" imgW="18666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366" y="3816350"/>
                        <a:ext cx="3247292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78" name="Object 3"/>
          <p:cNvGraphicFramePr>
            <a:graphicFrameLocks noChangeAspect="1"/>
          </p:cNvGraphicFramePr>
          <p:nvPr/>
        </p:nvGraphicFramePr>
        <p:xfrm>
          <a:off x="5033597" y="3725863"/>
          <a:ext cx="4075234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2" name="Equation" r:id="rId5" imgW="2571666" imgH="609600" progId="Equation.3">
                  <p:embed/>
                </p:oleObj>
              </mc:Choice>
              <mc:Fallback>
                <p:oleObj name="Equation" r:id="rId5" imgW="2571666" imgH="60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3597" y="3725863"/>
                        <a:ext cx="4075234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82" name="Text Box 18"/>
          <p:cNvSpPr txBox="1">
            <a:spLocks noChangeArrowheads="1"/>
          </p:cNvSpPr>
          <p:nvPr/>
        </p:nvSpPr>
        <p:spPr bwMode="auto">
          <a:xfrm>
            <a:off x="108439" y="2420939"/>
            <a:ext cx="417634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eaLnBrk="1" hangingPunct="1">
              <a:spcBef>
                <a:spcPct val="20000"/>
              </a:spcBef>
              <a:buFont typeface="Tahoma" pitchFamily="34" charset="0"/>
              <a:buAutoNum type="arabicPeriod"/>
              <a:defRPr/>
            </a:pPr>
            <a:r>
              <a:rPr lang="en-US" sz="2400" b="0" dirty="0" err="1" smtClean="0">
                <a:solidFill>
                  <a:srgbClr val="800000"/>
                </a:solidFill>
                <a:latin typeface="Tahoma" pitchFamily="34" charset="0"/>
              </a:rPr>
              <a:t>rispetto</a:t>
            </a:r>
            <a:r>
              <a:rPr lang="en-US" sz="2400" b="0" dirty="0" smtClean="0">
                <a:solidFill>
                  <a:srgbClr val="800000"/>
                </a:solidFill>
                <a:latin typeface="Tahoma" pitchFamily="34" charset="0"/>
              </a:rPr>
              <a:t> a Q(h</a:t>
            </a:r>
            <a:r>
              <a:rPr lang="en-US" sz="2400" b="0" dirty="0">
                <a:solidFill>
                  <a:srgbClr val="800000"/>
                </a:solidFill>
                <a:latin typeface="Tahoma" pitchFamily="34" charset="0"/>
              </a:rPr>
              <a:t>), </a:t>
            </a:r>
            <a:r>
              <a:rPr lang="en-US" sz="2400" b="0" dirty="0" smtClean="0">
                <a:solidFill>
                  <a:srgbClr val="800000"/>
                </a:solidFill>
                <a:latin typeface="Tahoma" pitchFamily="34" charset="0"/>
              </a:rPr>
              <a:t>con </a:t>
            </a:r>
            <a:r>
              <a:rPr lang="en-US" sz="2400" b="0" dirty="0">
                <a:solidFill>
                  <a:srgbClr val="800000"/>
                </a:solidFill>
                <a:latin typeface="Tahoma" pitchFamily="34" charset="0"/>
              </a:rPr>
              <a:t>h</a:t>
            </a:r>
            <a:r>
              <a:rPr lang="el-GR" sz="2400" b="0" baseline="30000" dirty="0">
                <a:solidFill>
                  <a:srgbClr val="800000"/>
                </a:solidFill>
                <a:latin typeface="Tahoma" pitchFamily="34" charset="0"/>
              </a:rPr>
              <a:t>θ</a:t>
            </a:r>
            <a:r>
              <a:rPr lang="en-US" sz="2400" b="0" dirty="0">
                <a:solidFill>
                  <a:srgbClr val="800000"/>
                </a:solidFill>
                <a:latin typeface="Tahoma" pitchFamily="34" charset="0"/>
              </a:rPr>
              <a:t> </a:t>
            </a:r>
            <a:r>
              <a:rPr lang="en-US" sz="2400" b="0" dirty="0" err="1" smtClean="0">
                <a:solidFill>
                  <a:srgbClr val="800000"/>
                </a:solidFill>
                <a:latin typeface="Tahoma" pitchFamily="34" charset="0"/>
              </a:rPr>
              <a:t>fissati</a:t>
            </a:r>
            <a:endParaRPr lang="en-US" sz="2400" b="0" dirty="0">
              <a:solidFill>
                <a:srgbClr val="800000"/>
              </a:solidFill>
              <a:latin typeface="Tahoma" pitchFamily="34" charset="0"/>
            </a:endParaRPr>
          </a:p>
          <a:p>
            <a:pPr marL="342900" indent="-342900" eaLnBrk="1" hangingPunct="1">
              <a:defRPr/>
            </a:pPr>
            <a:endParaRPr lang="it-IT" sz="1800" b="0" dirty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190483" name="Text Box 19"/>
          <p:cNvSpPr txBox="1">
            <a:spLocks noChangeArrowheads="1"/>
          </p:cNvSpPr>
          <p:nvPr/>
        </p:nvSpPr>
        <p:spPr bwMode="auto">
          <a:xfrm>
            <a:off x="4859215" y="2420939"/>
            <a:ext cx="388766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800100" lvl="1" indent="-342900" eaLnBrk="1" hangingPunct="1">
              <a:spcBef>
                <a:spcPct val="20000"/>
              </a:spcBef>
              <a:buFont typeface="Tahoma" pitchFamily="34" charset="0"/>
              <a:buAutoNum type="arabicPeriod" startAt="2"/>
              <a:defRPr/>
            </a:pPr>
            <a:r>
              <a:rPr lang="en-US" sz="2400" b="0" dirty="0" err="1" smtClean="0">
                <a:solidFill>
                  <a:srgbClr val="800000"/>
                </a:solidFill>
                <a:latin typeface="Tahoma" pitchFamily="34" charset="0"/>
              </a:rPr>
              <a:t>rispetto</a:t>
            </a:r>
            <a:r>
              <a:rPr lang="en-US" sz="2400" b="0" dirty="0" smtClean="0">
                <a:solidFill>
                  <a:srgbClr val="800000"/>
                </a:solidFill>
                <a:latin typeface="Tahoma" pitchFamily="34" charset="0"/>
              </a:rPr>
              <a:t> a h</a:t>
            </a:r>
            <a:r>
              <a:rPr lang="el-GR" sz="2400" b="0" baseline="30000" dirty="0">
                <a:solidFill>
                  <a:srgbClr val="800000"/>
                </a:solidFill>
                <a:latin typeface="Tahoma" pitchFamily="34" charset="0"/>
              </a:rPr>
              <a:t>θ</a:t>
            </a:r>
            <a:r>
              <a:rPr lang="en-US" sz="2400" b="0" dirty="0">
                <a:solidFill>
                  <a:srgbClr val="800000"/>
                </a:solidFill>
                <a:latin typeface="Tahoma" pitchFamily="34" charset="0"/>
              </a:rPr>
              <a:t>, </a:t>
            </a:r>
            <a:r>
              <a:rPr lang="en-US" sz="2400" b="0" dirty="0" smtClean="0">
                <a:solidFill>
                  <a:srgbClr val="800000"/>
                </a:solidFill>
                <a:latin typeface="Tahoma" pitchFamily="34" charset="0"/>
              </a:rPr>
              <a:t>con </a:t>
            </a:r>
            <a:r>
              <a:rPr lang="en-US" sz="2400" b="0" dirty="0">
                <a:solidFill>
                  <a:srgbClr val="800000"/>
                </a:solidFill>
                <a:latin typeface="Tahoma" pitchFamily="34" charset="0"/>
              </a:rPr>
              <a:t>Q(h) </a:t>
            </a:r>
            <a:r>
              <a:rPr lang="en-US" sz="2400" b="0" dirty="0" err="1" smtClean="0">
                <a:solidFill>
                  <a:srgbClr val="800000"/>
                </a:solidFill>
                <a:latin typeface="Tahoma" pitchFamily="34" charset="0"/>
              </a:rPr>
              <a:t>fissato</a:t>
            </a:r>
            <a:endParaRPr lang="en-US" sz="2400" b="0" baseline="30000" dirty="0">
              <a:solidFill>
                <a:srgbClr val="800000"/>
              </a:solidFill>
              <a:latin typeface="Tahoma" pitchFamily="34" charset="0"/>
            </a:endParaRPr>
          </a:p>
          <a:p>
            <a:pPr marL="342900" indent="-342900" eaLnBrk="1" hangingPunct="1">
              <a:defRPr/>
            </a:pPr>
            <a:endParaRPr lang="it-IT" sz="1800" b="0" dirty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190484" name="AutoShape 20"/>
          <p:cNvSpPr>
            <a:spLocks noChangeArrowheads="1"/>
          </p:cNvSpPr>
          <p:nvPr/>
        </p:nvSpPr>
        <p:spPr bwMode="auto">
          <a:xfrm>
            <a:off x="2003181" y="3309938"/>
            <a:ext cx="504092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>
              <a:alpha val="8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85" name="AutoShape 21"/>
          <p:cNvSpPr>
            <a:spLocks noChangeArrowheads="1"/>
          </p:cNvSpPr>
          <p:nvPr/>
        </p:nvSpPr>
        <p:spPr bwMode="auto">
          <a:xfrm>
            <a:off x="6661639" y="3284538"/>
            <a:ext cx="502627" cy="3603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86" name="AutoShape 22"/>
          <p:cNvSpPr>
            <a:spLocks noChangeArrowheads="1"/>
          </p:cNvSpPr>
          <p:nvPr/>
        </p:nvSpPr>
        <p:spPr bwMode="auto">
          <a:xfrm>
            <a:off x="1995855" y="4940301"/>
            <a:ext cx="502627" cy="3603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>
              <a:alpha val="8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87" name="AutoShape 23"/>
          <p:cNvSpPr>
            <a:spLocks noChangeArrowheads="1"/>
          </p:cNvSpPr>
          <p:nvPr/>
        </p:nvSpPr>
        <p:spPr bwMode="auto">
          <a:xfrm>
            <a:off x="6661639" y="4940301"/>
            <a:ext cx="502627" cy="3603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FF">
              <a:alpha val="9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88" name="Text Box 24"/>
          <p:cNvSpPr txBox="1">
            <a:spLocks noChangeArrowheads="1"/>
          </p:cNvSpPr>
          <p:nvPr/>
        </p:nvSpPr>
        <p:spPr bwMode="auto">
          <a:xfrm>
            <a:off x="1834662" y="4894263"/>
            <a:ext cx="201636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800100" indent="-34290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lvl="1" algn="ctr" eaLnBrk="1" hangingPunct="1">
              <a:lnSpc>
                <a:spcPct val="70000"/>
              </a:lnSpc>
              <a:buFont typeface="Tahoma" pitchFamily="34" charset="0"/>
              <a:buNone/>
            </a:pPr>
            <a:r>
              <a:rPr lang="en-US" altLang="en-US" sz="2000" b="0" i="1">
                <a:solidFill>
                  <a:srgbClr val="FFFFFF"/>
                </a:solidFill>
              </a:rPr>
              <a:t>functional </a:t>
            </a:r>
          </a:p>
          <a:p>
            <a:pPr lvl="1" algn="ctr" eaLnBrk="1" hangingPunct="1">
              <a:lnSpc>
                <a:spcPct val="70000"/>
              </a:lnSpc>
              <a:buFont typeface="Tahoma" pitchFamily="34" charset="0"/>
              <a:buNone/>
            </a:pPr>
            <a:r>
              <a:rPr lang="en-US" altLang="en-US" sz="2000" b="0" i="1">
                <a:solidFill>
                  <a:srgbClr val="FFFFFF"/>
                </a:solidFill>
              </a:rPr>
              <a:t>derivative</a:t>
            </a:r>
            <a:endParaRPr lang="it-IT" altLang="en-US" sz="1600" b="0" i="1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89" name="Text Box 25"/>
          <p:cNvSpPr txBox="1">
            <a:spLocks noChangeArrowheads="1"/>
          </p:cNvSpPr>
          <p:nvPr/>
        </p:nvSpPr>
        <p:spPr bwMode="auto">
          <a:xfrm>
            <a:off x="6556131" y="5029200"/>
            <a:ext cx="2016369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800100" indent="-34290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lvl="1" algn="ctr" eaLnBrk="1" hangingPunct="1">
              <a:lnSpc>
                <a:spcPct val="70000"/>
              </a:lnSpc>
              <a:buFont typeface="Tahoma" pitchFamily="34" charset="0"/>
              <a:buNone/>
            </a:pPr>
            <a:r>
              <a:rPr lang="en-US" altLang="en-US" sz="2000" b="0" i="1">
                <a:solidFill>
                  <a:srgbClr val="FFFFFF"/>
                </a:solidFill>
              </a:rPr>
              <a:t>derivative</a:t>
            </a:r>
            <a:endParaRPr lang="it-IT" altLang="en-US" sz="1600" b="0" i="1">
              <a:solidFill>
                <a:srgbClr val="FFFFFF"/>
              </a:solidFill>
              <a:latin typeface="Arial" charset="0"/>
            </a:endParaRPr>
          </a:p>
        </p:txBody>
      </p:sp>
      <p:graphicFrame>
        <p:nvGraphicFramePr>
          <p:cNvPr id="190490" name="Object 4"/>
          <p:cNvGraphicFramePr>
            <a:graphicFrameLocks noChangeAspect="1"/>
          </p:cNvGraphicFramePr>
          <p:nvPr/>
        </p:nvGraphicFramePr>
        <p:xfrm>
          <a:off x="1043354" y="5700714"/>
          <a:ext cx="267432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3" name="Equation" r:id="rId7" imgW="1657266" imgH="228600" progId="Equation.3">
                  <p:embed/>
                </p:oleObj>
              </mc:Choice>
              <mc:Fallback>
                <p:oleObj name="Equation" r:id="rId7" imgW="1657266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354" y="5700714"/>
                        <a:ext cx="2674327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0492" name="Object 5"/>
          <p:cNvGraphicFramePr>
            <a:graphicFrameLocks noChangeAspect="1"/>
          </p:cNvGraphicFramePr>
          <p:nvPr/>
        </p:nvGraphicFramePr>
        <p:xfrm>
          <a:off x="4957396" y="5451476"/>
          <a:ext cx="379095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164" name="Equation" r:id="rId9" imgW="2705111" imgH="571500" progId="Equation.3">
                  <p:embed/>
                </p:oleObj>
              </mc:Choice>
              <mc:Fallback>
                <p:oleObj name="Equation" r:id="rId9" imgW="2705111" imgH="5715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396" y="5451476"/>
                        <a:ext cx="379095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0495" name="AutoShape 31"/>
          <p:cNvSpPr>
            <a:spLocks noChangeArrowheads="1"/>
          </p:cNvSpPr>
          <p:nvPr/>
        </p:nvSpPr>
        <p:spPr bwMode="auto">
          <a:xfrm>
            <a:off x="3779227" y="2060575"/>
            <a:ext cx="1946031" cy="431800"/>
          </a:xfrm>
          <a:prstGeom prst="curvedDownArrow">
            <a:avLst>
              <a:gd name="adj1" fmla="val 44574"/>
              <a:gd name="adj2" fmla="val 134717"/>
              <a:gd name="adj3" fmla="val 33333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0496" name="AutoShape 32"/>
          <p:cNvSpPr>
            <a:spLocks noChangeArrowheads="1"/>
          </p:cNvSpPr>
          <p:nvPr/>
        </p:nvSpPr>
        <p:spPr bwMode="auto">
          <a:xfrm rot="10800000">
            <a:off x="3635620" y="2924175"/>
            <a:ext cx="1944565" cy="431800"/>
          </a:xfrm>
          <a:prstGeom prst="curvedDownArrow">
            <a:avLst>
              <a:gd name="adj1" fmla="val 44540"/>
              <a:gd name="adj2" fmla="val 134615"/>
              <a:gd name="adj3" fmla="val 33333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8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Font typeface="Tahoma" pitchFamily="34" charset="0"/>
              <a:buChar char="–"/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0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Font typeface="Tahoma" pitchFamily="34" charset="0"/>
              <a:buChar char="–"/>
              <a:defRPr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0" y="44624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800000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it-IT" kern="0" dirty="0" smtClean="0"/>
              <a:t>Learning della PLSA – EM recap (4)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2890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82" grpId="0"/>
      <p:bldP spid="190483" grpId="0"/>
      <p:bldP spid="190484" grpId="0" animBg="1"/>
      <p:bldP spid="190485" grpId="0" animBg="1"/>
      <p:bldP spid="190486" grpId="0" animBg="1"/>
      <p:bldP spid="190487" grpId="0" animBg="1"/>
      <p:bldP spid="190488" grpId="0"/>
      <p:bldP spid="190489" grpId="0"/>
      <p:bldP spid="190495" grpId="0" animBg="1"/>
      <p:bldP spid="19049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it-IT" dirty="0" smtClean="0"/>
              <a:t>PLSA – Expectation-Maximization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E-step</a:t>
            </a:r>
          </a:p>
          <a:p>
            <a:pPr lvl="1"/>
            <a:r>
              <a:rPr lang="it-IT" dirty="0" smtClean="0"/>
              <a:t>Equivale a trovare una forma funzionale in forma tabellare della funzione di supporto</a:t>
            </a:r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44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5405"/>
              </p:ext>
            </p:extLst>
          </p:nvPr>
        </p:nvGraphicFramePr>
        <p:xfrm>
          <a:off x="2411760" y="3212976"/>
          <a:ext cx="4608512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141" name="Equation" r:id="rId3" imgW="1460160" imgH="482400" progId="Equation.3">
                  <p:embed/>
                </p:oleObj>
              </mc:Choice>
              <mc:Fallback>
                <p:oleObj name="Equation" r:id="rId3" imgW="1460160" imgH="4824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3212976"/>
                        <a:ext cx="4608512" cy="154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100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dirty="0" smtClean="0"/>
              <a:t>EM – Ricavo Q(h)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45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089635"/>
              </p:ext>
            </p:extLst>
          </p:nvPr>
        </p:nvGraphicFramePr>
        <p:xfrm>
          <a:off x="683568" y="1412776"/>
          <a:ext cx="7344816" cy="4733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2166" name="Equation" r:id="rId3" imgW="2476440" imgH="1511280" progId="Equation.3">
                  <p:embed/>
                </p:oleObj>
              </mc:Choice>
              <mc:Fallback>
                <p:oleObj name="Equation" r:id="rId3" imgW="2476440" imgH="15112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412776"/>
                        <a:ext cx="7344816" cy="4733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099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EM – remark importante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it-IT" dirty="0" smtClean="0"/>
              <a:t>M-step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dirty="0" smtClean="0"/>
              <a:t>   NOTA BENE LA DIFFERENZA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46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01408"/>
              </p:ext>
            </p:extLst>
          </p:nvPr>
        </p:nvGraphicFramePr>
        <p:xfrm>
          <a:off x="1582044" y="4005064"/>
          <a:ext cx="6633226" cy="2280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4" name="Equation" r:id="rId3" imgW="2425680" imgH="838080" progId="Equation.3">
                  <p:embed/>
                </p:oleObj>
              </mc:Choice>
              <mc:Fallback>
                <p:oleObj name="Equation" r:id="rId3" imgW="242568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044" y="4005064"/>
                        <a:ext cx="6633226" cy="2280414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901478"/>
              </p:ext>
            </p:extLst>
          </p:nvPr>
        </p:nvGraphicFramePr>
        <p:xfrm>
          <a:off x="2267744" y="1340768"/>
          <a:ext cx="4968552" cy="1219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5" name="Equation" r:id="rId5" imgW="2695643" imgH="562065" progId="Equation.3">
                  <p:embed/>
                </p:oleObj>
              </mc:Choice>
              <mc:Fallback>
                <p:oleObj name="Equation" r:id="rId5" imgW="2695643" imgH="56206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340768"/>
                        <a:ext cx="4968552" cy="12192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472185"/>
              </p:ext>
            </p:extLst>
          </p:nvPr>
        </p:nvGraphicFramePr>
        <p:xfrm>
          <a:off x="2123728" y="2794432"/>
          <a:ext cx="4464496" cy="12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356" name="Equation" r:id="rId7" imgW="1587240" imgH="444240" progId="Equation.3">
                  <p:embed/>
                </p:oleObj>
              </mc:Choice>
              <mc:Fallback>
                <p:oleObj name="Equation" r:id="rId7" imgW="15872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2794432"/>
                        <a:ext cx="4464496" cy="12438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1979712" y="2996952"/>
            <a:ext cx="3279395" cy="1008112"/>
          </a:xfrm>
          <a:prstGeom prst="ellipse">
            <a:avLst/>
          </a:prstGeom>
          <a:solidFill>
            <a:srgbClr val="C00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urved Connector 14"/>
          <p:cNvCxnSpPr>
            <a:stCxn id="9" idx="2"/>
          </p:cNvCxnSpPr>
          <p:nvPr/>
        </p:nvCxnSpPr>
        <p:spPr>
          <a:xfrm rot="10800000" flipV="1">
            <a:off x="1547664" y="3501007"/>
            <a:ext cx="432048" cy="889357"/>
          </a:xfrm>
          <a:prstGeom prst="curvedConnector3">
            <a:avLst>
              <a:gd name="adj1" fmla="val 152911"/>
            </a:avLst>
          </a:prstGeom>
          <a:ln w="41275">
            <a:solidFill>
              <a:srgbClr val="8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2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EM – remark </a:t>
            </a:r>
            <a:r>
              <a:rPr lang="it-IT" dirty="0" smtClean="0"/>
              <a:t>importante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it-IT" dirty="0" smtClean="0"/>
              <a:t>M-step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dirty="0" smtClean="0"/>
              <a:t>   NOTA BENE LA DIFFERENZA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47</a:t>
            </a:fld>
            <a:endParaRPr lang="it-IT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354400"/>
              </p:ext>
            </p:extLst>
          </p:nvPr>
        </p:nvGraphicFramePr>
        <p:xfrm>
          <a:off x="1611102" y="4293096"/>
          <a:ext cx="7361956" cy="2142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78" name="Equation" r:id="rId3" imgW="2565360" imgH="749160" progId="Equation.3">
                  <p:embed/>
                </p:oleObj>
              </mc:Choice>
              <mc:Fallback>
                <p:oleObj name="Equation" r:id="rId3" imgW="2565360" imgH="749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102" y="4293096"/>
                        <a:ext cx="7361956" cy="21424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645620"/>
              </p:ext>
            </p:extLst>
          </p:nvPr>
        </p:nvGraphicFramePr>
        <p:xfrm>
          <a:off x="2267744" y="1340768"/>
          <a:ext cx="4968552" cy="1219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79" name="Equation" r:id="rId5" imgW="2695643" imgH="562065" progId="Equation.3">
                  <p:embed/>
                </p:oleObj>
              </mc:Choice>
              <mc:Fallback>
                <p:oleObj name="Equation" r:id="rId5" imgW="2695643" imgH="56206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100000" contrast="-100000"/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340768"/>
                        <a:ext cx="4968552" cy="12192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1021"/>
              </p:ext>
            </p:extLst>
          </p:nvPr>
        </p:nvGraphicFramePr>
        <p:xfrm>
          <a:off x="2123728" y="2794432"/>
          <a:ext cx="4464496" cy="1243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380" name="Equation" r:id="rId7" imgW="1587240" imgH="444240" progId="Equation.3">
                  <p:embed/>
                </p:oleObj>
              </mc:Choice>
              <mc:Fallback>
                <p:oleObj name="Equation" r:id="rId7" imgW="15872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2794432"/>
                        <a:ext cx="4464496" cy="12438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Oval 8"/>
          <p:cNvSpPr/>
          <p:nvPr/>
        </p:nvSpPr>
        <p:spPr>
          <a:xfrm>
            <a:off x="5292080" y="2960946"/>
            <a:ext cx="1296144" cy="1008112"/>
          </a:xfrm>
          <a:prstGeom prst="ellipse">
            <a:avLst/>
          </a:prstGeom>
          <a:solidFill>
            <a:srgbClr val="0033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urved Connector 14"/>
          <p:cNvCxnSpPr>
            <a:stCxn id="9" idx="4"/>
          </p:cNvCxnSpPr>
          <p:nvPr/>
        </p:nvCxnSpPr>
        <p:spPr>
          <a:xfrm rot="5400000">
            <a:off x="3341780" y="2008016"/>
            <a:ext cx="637331" cy="4559414"/>
          </a:xfrm>
          <a:prstGeom prst="curvedConnector4">
            <a:avLst>
              <a:gd name="adj1" fmla="val 36720"/>
              <a:gd name="adj2" fmla="val 105014"/>
            </a:avLst>
          </a:prstGeom>
          <a:ln w="41275">
            <a:solidFill>
              <a:srgbClr val="0033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75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EM – remark </a:t>
            </a:r>
            <a:r>
              <a:rPr lang="it-IT" dirty="0" smtClean="0"/>
              <a:t>importante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Nel secondo caso (P(h,v)) </a:t>
            </a:r>
            <a:r>
              <a:rPr lang="it-IT" i="1" dirty="0" smtClean="0"/>
              <a:t>assumo di aver selezionato una particolare variabile nascosta!</a:t>
            </a:r>
          </a:p>
          <a:p>
            <a:r>
              <a:rPr lang="it-IT" dirty="0" smtClean="0"/>
              <a:t>Sparisce il log della somma</a:t>
            </a:r>
          </a:p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07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EM – Analisi dell’attesa su h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49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788603"/>
              </p:ext>
            </p:extLst>
          </p:nvPr>
        </p:nvGraphicFramePr>
        <p:xfrm>
          <a:off x="1763688" y="1412776"/>
          <a:ext cx="5195664" cy="1286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90" name="Equation" r:id="rId3" imgW="1536480" imgH="380880" progId="Equation.3">
                  <p:embed/>
                </p:oleObj>
              </mc:Choice>
              <mc:Fallback>
                <p:oleObj name="Equation" r:id="rId3" imgW="153648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1412776"/>
                        <a:ext cx="5195664" cy="12867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80982"/>
              </p:ext>
            </p:extLst>
          </p:nvPr>
        </p:nvGraphicFramePr>
        <p:xfrm>
          <a:off x="971600" y="3063875"/>
          <a:ext cx="6850013" cy="210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391" name="Equation" r:id="rId5" imgW="1917360" imgH="634680" progId="Equation.3">
                  <p:embed/>
                </p:oleObj>
              </mc:Choice>
              <mc:Fallback>
                <p:oleObj name="Equation" r:id="rId5" imgW="1917360" imgH="63468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063875"/>
                        <a:ext cx="6850013" cy="2103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824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Modelli generativi – analisi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Un modello generativo è di solito parametrico, con parametri (anch’essi latenti) </a:t>
            </a:r>
            <a:r>
              <a:rPr lang="it-IT" i="1" dirty="0" smtClean="0">
                <a:sym typeface="Wingdings" panose="05000000000000000000" pitchFamily="2" charset="2"/>
              </a:rPr>
              <a:t>h</a:t>
            </a:r>
            <a:r>
              <a:rPr lang="it-IT" i="1" baseline="30000" dirty="0" smtClean="0">
                <a:latin typeface="Symbol" panose="05050102010706020507" pitchFamily="18" charset="2"/>
                <a:sym typeface="Wingdings" panose="05000000000000000000" pitchFamily="2" charset="2"/>
              </a:rPr>
              <a:t>q</a:t>
            </a:r>
          </a:p>
          <a:p>
            <a:r>
              <a:rPr lang="it-IT" dirty="0"/>
              <a:t>Nella progettazione di un modello generativo, si definisce innanzitutto la </a:t>
            </a:r>
            <a:r>
              <a:rPr lang="it-IT" i="1" dirty="0"/>
              <a:t>distribuzione congiunta P(v,h|</a:t>
            </a:r>
            <a:r>
              <a:rPr lang="it-IT" i="1" dirty="0">
                <a:sym typeface="Wingdings" panose="05000000000000000000" pitchFamily="2" charset="2"/>
              </a:rPr>
              <a:t>h</a:t>
            </a:r>
            <a:r>
              <a:rPr lang="it-IT" i="1" baseline="30000" dirty="0">
                <a:latin typeface="Symbol" panose="05050102010706020507" pitchFamily="18" charset="2"/>
                <a:sym typeface="Wingdings" panose="05000000000000000000" pitchFamily="2" charset="2"/>
              </a:rPr>
              <a:t>q</a:t>
            </a:r>
            <a:r>
              <a:rPr lang="it-IT" i="1" dirty="0"/>
              <a:t>)</a:t>
            </a:r>
            <a:r>
              <a:rPr lang="it-IT" dirty="0"/>
              <a:t> </a:t>
            </a:r>
          </a:p>
          <a:p>
            <a:endParaRPr lang="en-US" baseline="30000" dirty="0">
              <a:latin typeface="Symbol" panose="05050102010706020507" pitchFamily="18" charset="2"/>
            </a:endParaRPr>
          </a:p>
          <a:p>
            <a:pPr lvl="1"/>
            <a:endParaRPr lang="it-IT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78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/>
          <a:lstStyle/>
          <a:p>
            <a:r>
              <a:rPr lang="it-IT" dirty="0" smtClean="0"/>
              <a:t>A questo punto, i parametri nascosti sono le tavole di probabilità delle distribuzioni</a:t>
            </a:r>
          </a:p>
          <a:p>
            <a:endParaRPr lang="it-IT" dirty="0"/>
          </a:p>
          <a:p>
            <a:pPr>
              <a:lnSpc>
                <a:spcPct val="150000"/>
              </a:lnSpc>
            </a:pPr>
            <a:r>
              <a:rPr lang="it-IT" dirty="0" smtClean="0"/>
              <a:t>Poichè i loro valori hanno dei vincoli, ossia</a:t>
            </a:r>
          </a:p>
          <a:p>
            <a:pPr>
              <a:lnSpc>
                <a:spcPct val="150000"/>
              </a:lnSpc>
            </a:pPr>
            <a:endParaRPr lang="it-IT" dirty="0"/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aggiungo i moltiplicatori di Lagrange e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ottengo la formula finale da minimizzare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rispetto ai parametri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50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6488519"/>
              </p:ext>
            </p:extLst>
          </p:nvPr>
        </p:nvGraphicFramePr>
        <p:xfrm>
          <a:off x="2771800" y="1988840"/>
          <a:ext cx="4005263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39" name="Equation" r:id="rId3" imgW="1206360" imgH="241200" progId="Equation.3">
                  <p:embed/>
                </p:oleObj>
              </mc:Choice>
              <mc:Fallback>
                <p:oleObj name="Equation" r:id="rId3" imgW="1206360" imgH="241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988840"/>
                        <a:ext cx="4005263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641719"/>
              </p:ext>
            </p:extLst>
          </p:nvPr>
        </p:nvGraphicFramePr>
        <p:xfrm>
          <a:off x="1907704" y="3429000"/>
          <a:ext cx="5873080" cy="1059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440" name="Equation" r:id="rId5" imgW="1968480" imgH="355320" progId="Equation.3">
                  <p:embed/>
                </p:oleObj>
              </mc:Choice>
              <mc:Fallback>
                <p:oleObj name="Equation" r:id="rId5" imgW="1968480" imgH="35532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7704" y="3429000"/>
                        <a:ext cx="5873080" cy="10599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96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it-IT" dirty="0" smtClean="0"/>
              <a:t>EM – formulazione finale dell’M-step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51</a:t>
            </a:fld>
            <a:endParaRPr lang="it-IT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954627"/>
              </p:ext>
            </p:extLst>
          </p:nvPr>
        </p:nvGraphicFramePr>
        <p:xfrm>
          <a:off x="755576" y="1268760"/>
          <a:ext cx="5832648" cy="247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401" name="Equation" r:id="rId3" imgW="2273040" imgH="965160" progId="Equation.3">
                  <p:embed/>
                </p:oleObj>
              </mc:Choice>
              <mc:Fallback>
                <p:oleObj name="Equation" r:id="rId3" imgW="2273040" imgH="9651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1268760"/>
                        <a:ext cx="5832648" cy="247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229600" cy="4525963"/>
          </a:xfrm>
        </p:spPr>
        <p:txBody>
          <a:bodyPr/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Risolvendo il sistema ottengo un set di MK +NK equazioni, che mi permettono di ricavare le formule di ri-stima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9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Formule di ristima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M-step</a:t>
            </a:r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pPr marL="0" indent="0">
              <a:buNone/>
            </a:pPr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52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416160"/>
              </p:ext>
            </p:extLst>
          </p:nvPr>
        </p:nvGraphicFramePr>
        <p:xfrm>
          <a:off x="323528" y="2204864"/>
          <a:ext cx="8496944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60" name="Equation" r:id="rId3" imgW="2743200" imgH="558720" progId="Equation.3">
                  <p:embed/>
                </p:oleObj>
              </mc:Choice>
              <mc:Fallback>
                <p:oleObj name="Equation" r:id="rId3" imgW="274320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100000" contrast="-100000"/>
                        <a:grayscl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204864"/>
                        <a:ext cx="8496944" cy="164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877252"/>
              </p:ext>
            </p:extLst>
          </p:nvPr>
        </p:nvGraphicFramePr>
        <p:xfrm>
          <a:off x="971600" y="4221088"/>
          <a:ext cx="7056784" cy="153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461" name="Equation" r:id="rId5" imgW="2336760" imgH="520560" progId="Equation.3">
                  <p:embed/>
                </p:oleObj>
              </mc:Choice>
              <mc:Fallback>
                <p:oleObj name="Equation" r:id="rId5" imgW="2336760" imgH="520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100000" contrast="-100000"/>
                        <a:grayscl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221088"/>
                        <a:ext cx="7056784" cy="1535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462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EM – come lo </a:t>
            </a:r>
            <a:r>
              <a:rPr lang="en-US" altLang="en-US" dirty="0" err="1" smtClean="0"/>
              <a:t>applico</a:t>
            </a:r>
            <a:endParaRPr lang="en-US" altLang="en-US" dirty="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284973"/>
            <a:ext cx="3826768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altLang="en-US" sz="2800" dirty="0" smtClean="0"/>
              <a:t>L’E-step e l’M step sono ripetuti fino a soddisfare una condizione di terminazione</a:t>
            </a:r>
          </a:p>
          <a:p>
            <a:pPr eaLnBrk="1" hangingPunct="1">
              <a:lnSpc>
                <a:spcPct val="90000"/>
              </a:lnSpc>
            </a:pPr>
            <a:r>
              <a:rPr lang="it-IT" altLang="en-US" sz="2800" dirty="0" smtClean="0"/>
              <a:t>In alternativa, si puo’ effettuare una procedura chiamata early stop, che in pratica lavora su cross-validazione, ed elimina l’overfitting</a:t>
            </a:r>
            <a:endParaRPr lang="it-IT" altLang="en-US" dirty="0"/>
          </a:p>
        </p:txBody>
      </p:sp>
      <p:sp>
        <p:nvSpPr>
          <p:cNvPr id="2" name="Rectangle 1"/>
          <p:cNvSpPr/>
          <p:nvPr/>
        </p:nvSpPr>
        <p:spPr>
          <a:xfrm>
            <a:off x="4172930" y="1546039"/>
            <a:ext cx="198324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solidFill>
                  <a:srgbClr val="800000"/>
                </a:solidFill>
              </a:rPr>
              <a:t>Training data</a:t>
            </a:r>
            <a:endParaRPr lang="en-US" sz="1200" dirty="0">
              <a:solidFill>
                <a:srgbClr val="8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39970" y="3888644"/>
            <a:ext cx="1649163" cy="4751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 smtClean="0">
                <a:solidFill>
                  <a:srgbClr val="800000"/>
                </a:solidFill>
              </a:rPr>
              <a:t>Hold out</a:t>
            </a:r>
            <a:endParaRPr lang="en-US" sz="2400" dirty="0">
              <a:solidFill>
                <a:srgbClr val="800000"/>
              </a:solidFill>
            </a:endParaRPr>
          </a:p>
        </p:txBody>
      </p:sp>
      <p:cxnSp>
        <p:nvCxnSpPr>
          <p:cNvPr id="4" name="Curved Connector 3"/>
          <p:cNvCxnSpPr>
            <a:stCxn id="2" idx="2"/>
            <a:endCxn id="9" idx="1"/>
          </p:cNvCxnSpPr>
          <p:nvPr/>
        </p:nvCxnSpPr>
        <p:spPr>
          <a:xfrm rot="16200000" flipH="1">
            <a:off x="4998066" y="2360597"/>
            <a:ext cx="586818" cy="253845"/>
          </a:xfrm>
          <a:prstGeom prst="curvedConnector2">
            <a:avLst/>
          </a:prstGeom>
          <a:ln w="476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5418398" y="2312877"/>
            <a:ext cx="1714726" cy="936104"/>
          </a:xfrm>
          <a:prstGeom prst="roundRect">
            <a:avLst/>
          </a:prstGeom>
          <a:solidFill>
            <a:srgbClr val="FFC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t-IT" sz="2400" dirty="0" smtClean="0">
                <a:solidFill>
                  <a:srgbClr val="800000"/>
                </a:solidFill>
              </a:rPr>
              <a:t>Learning, step i</a:t>
            </a:r>
            <a:endParaRPr lang="en-US" sz="1200" dirty="0">
              <a:solidFill>
                <a:srgbClr val="8000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6530750" y="3306869"/>
            <a:ext cx="1117825" cy="1080120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3600" dirty="0" smtClean="0">
                <a:solidFill>
                  <a:srgbClr val="800000"/>
                </a:solidFill>
                <a:latin typeface="Symbol" panose="05050102010706020507" pitchFamily="18" charset="2"/>
              </a:rPr>
              <a:t>l</a:t>
            </a:r>
            <a:endParaRPr lang="en-US" sz="3600" dirty="0">
              <a:solidFill>
                <a:srgbClr val="800000"/>
              </a:solidFill>
              <a:latin typeface="Symbol" panose="05050102010706020507" pitchFamily="18" charset="2"/>
            </a:endParaRPr>
          </a:p>
        </p:txBody>
      </p:sp>
      <p:cxnSp>
        <p:nvCxnSpPr>
          <p:cNvPr id="26" name="Curved Connector 25"/>
          <p:cNvCxnSpPr>
            <a:stCxn id="9" idx="2"/>
            <a:endCxn id="22" idx="2"/>
          </p:cNvCxnSpPr>
          <p:nvPr/>
        </p:nvCxnSpPr>
        <p:spPr>
          <a:xfrm rot="16200000" flipH="1">
            <a:off x="6104281" y="3420460"/>
            <a:ext cx="597948" cy="254989"/>
          </a:xfrm>
          <a:prstGeom prst="curvedConnector2">
            <a:avLst/>
          </a:prstGeom>
          <a:ln w="476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ounded Rectangle 37"/>
          <p:cNvSpPr/>
          <p:nvPr/>
        </p:nvSpPr>
        <p:spPr>
          <a:xfrm>
            <a:off x="5608577" y="4664293"/>
            <a:ext cx="2039998" cy="640634"/>
          </a:xfrm>
          <a:prstGeom prst="roundRect">
            <a:avLst/>
          </a:prstGeom>
          <a:solidFill>
            <a:srgbClr val="FFC000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it-IT" sz="2400" dirty="0" smtClean="0">
                <a:solidFill>
                  <a:srgbClr val="800000"/>
                </a:solidFill>
              </a:rPr>
              <a:t>Classification</a:t>
            </a:r>
            <a:endParaRPr lang="en-US" sz="1200" dirty="0">
              <a:solidFill>
                <a:srgbClr val="800000"/>
              </a:solidFill>
            </a:endParaRPr>
          </a:p>
        </p:txBody>
      </p:sp>
      <p:cxnSp>
        <p:nvCxnSpPr>
          <p:cNvPr id="41" name="Curved Connector 40"/>
          <p:cNvCxnSpPr>
            <a:stCxn id="22" idx="6"/>
            <a:endCxn id="38" idx="3"/>
          </p:cNvCxnSpPr>
          <p:nvPr/>
        </p:nvCxnSpPr>
        <p:spPr>
          <a:xfrm>
            <a:off x="7648575" y="3846929"/>
            <a:ext cx="12700" cy="1137681"/>
          </a:xfrm>
          <a:prstGeom prst="curvedConnector3">
            <a:avLst>
              <a:gd name="adj1" fmla="val 1800000"/>
            </a:avLst>
          </a:prstGeom>
          <a:ln w="476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urved Connector 45"/>
          <p:cNvCxnSpPr>
            <a:stCxn id="6" idx="1"/>
            <a:endCxn id="38" idx="2"/>
          </p:cNvCxnSpPr>
          <p:nvPr/>
        </p:nvCxnSpPr>
        <p:spPr>
          <a:xfrm rot="10800000" flipH="1" flipV="1">
            <a:off x="4339970" y="4126225"/>
            <a:ext cx="2288606" cy="1178701"/>
          </a:xfrm>
          <a:prstGeom prst="curvedConnector4">
            <a:avLst>
              <a:gd name="adj1" fmla="val -9989"/>
              <a:gd name="adj2" fmla="val 119394"/>
            </a:avLst>
          </a:prstGeom>
          <a:ln w="476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35" name="TextBox 56334"/>
          <p:cNvSpPr txBox="1"/>
          <p:nvPr/>
        </p:nvSpPr>
        <p:spPr>
          <a:xfrm>
            <a:off x="7416316" y="5579333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rgbClr val="800000"/>
                </a:solidFill>
              </a:rPr>
              <a:t>Improve accuracy?</a:t>
            </a:r>
            <a:endParaRPr lang="en-US" sz="2000" i="1" dirty="0">
              <a:solidFill>
                <a:srgbClr val="8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254949" y="4239112"/>
            <a:ext cx="74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rgbClr val="800000"/>
                </a:solidFill>
              </a:rPr>
              <a:t>YES</a:t>
            </a:r>
            <a:endParaRPr lang="en-US" sz="2000" i="1" dirty="0">
              <a:solidFill>
                <a:srgbClr val="800000"/>
              </a:solidFill>
            </a:endParaRPr>
          </a:p>
        </p:txBody>
      </p:sp>
      <p:cxnSp>
        <p:nvCxnSpPr>
          <p:cNvPr id="56343" name="Straight Arrow Connector 56342"/>
          <p:cNvCxnSpPr>
            <a:endCxn id="56335" idx="0"/>
          </p:cNvCxnSpPr>
          <p:nvPr/>
        </p:nvCxnSpPr>
        <p:spPr>
          <a:xfrm>
            <a:off x="7679640" y="4984610"/>
            <a:ext cx="420752" cy="594723"/>
          </a:xfrm>
          <a:prstGeom prst="straightConnector1">
            <a:avLst/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56335" idx="3"/>
            <a:endCxn id="58" idx="2"/>
          </p:cNvCxnSpPr>
          <p:nvPr/>
        </p:nvCxnSpPr>
        <p:spPr>
          <a:xfrm flipH="1" flipV="1">
            <a:off x="8625799" y="4639222"/>
            <a:ext cx="158669" cy="1294054"/>
          </a:xfrm>
          <a:prstGeom prst="straightConnector1">
            <a:avLst/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/>
          <p:cNvCxnSpPr>
            <a:stCxn id="58" idx="0"/>
            <a:endCxn id="9" idx="3"/>
          </p:cNvCxnSpPr>
          <p:nvPr/>
        </p:nvCxnSpPr>
        <p:spPr>
          <a:xfrm rot="16200000" flipV="1">
            <a:off x="7150371" y="2763683"/>
            <a:ext cx="1458183" cy="1492675"/>
          </a:xfrm>
          <a:prstGeom prst="curvedConnector2">
            <a:avLst/>
          </a:prstGeom>
          <a:ln w="47625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 rot="1792634">
            <a:off x="7570873" y="2708327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rgbClr val="800000"/>
                </a:solidFill>
              </a:rPr>
              <a:t>i=i+1</a:t>
            </a:r>
            <a:endParaRPr lang="en-US" sz="2000" i="1" dirty="0">
              <a:solidFill>
                <a:srgbClr val="800000"/>
              </a:solidFill>
            </a:endParaRPr>
          </a:p>
        </p:txBody>
      </p:sp>
      <p:cxnSp>
        <p:nvCxnSpPr>
          <p:cNvPr id="75" name="Straight Arrow Connector 74"/>
          <p:cNvCxnSpPr>
            <a:stCxn id="56335" idx="1"/>
          </p:cNvCxnSpPr>
          <p:nvPr/>
        </p:nvCxnSpPr>
        <p:spPr>
          <a:xfrm flipH="1">
            <a:off x="6403255" y="5933276"/>
            <a:ext cx="1013061" cy="88012"/>
          </a:xfrm>
          <a:prstGeom prst="straightConnector1">
            <a:avLst/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5789050" y="5821233"/>
            <a:ext cx="741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rgbClr val="800000"/>
                </a:solidFill>
              </a:rPr>
              <a:t>NO</a:t>
            </a:r>
            <a:endParaRPr lang="en-US" sz="2000" i="1" dirty="0">
              <a:solidFill>
                <a:srgbClr val="8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206767" y="5674119"/>
            <a:ext cx="984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rgbClr val="800000"/>
                </a:solidFill>
              </a:rPr>
              <a:t>END</a:t>
            </a:r>
            <a:endParaRPr lang="en-US" sz="2000" i="1" dirty="0">
              <a:solidFill>
                <a:srgbClr val="800000"/>
              </a:solidFill>
            </a:endParaRPr>
          </a:p>
        </p:txBody>
      </p:sp>
      <p:cxnSp>
        <p:nvCxnSpPr>
          <p:cNvPr id="80" name="Straight Arrow Connector 79"/>
          <p:cNvCxnSpPr>
            <a:stCxn id="78" idx="1"/>
            <a:endCxn id="79" idx="3"/>
          </p:cNvCxnSpPr>
          <p:nvPr/>
        </p:nvCxnSpPr>
        <p:spPr>
          <a:xfrm flipH="1" flipV="1">
            <a:off x="5191047" y="5874174"/>
            <a:ext cx="598003" cy="147114"/>
          </a:xfrm>
          <a:prstGeom prst="straightConnector1">
            <a:avLst/>
          </a:prstGeom>
          <a:ln w="38100">
            <a:solidFill>
              <a:srgbClr val="C0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911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OK, so come fare learning con PLSA. E adesso?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604250" cy="4525963"/>
          </a:xfrm>
        </p:spPr>
        <p:txBody>
          <a:bodyPr/>
          <a:lstStyle/>
          <a:p>
            <a:r>
              <a:rPr lang="it-IT" dirty="0" smtClean="0"/>
              <a:t>Diverse modalità di azione:</a:t>
            </a:r>
          </a:p>
          <a:p>
            <a:pPr marL="514350" indent="-514350">
              <a:buFont typeface="+mj-lt"/>
              <a:buAutoNum type="arabicPeriod"/>
            </a:pPr>
            <a:r>
              <a:rPr lang="it-IT" b="1" dirty="0" smtClean="0"/>
              <a:t>Learning trasduttivo + Object/ Scene classification </a:t>
            </a:r>
            <a:r>
              <a:rPr lang="it-IT" dirty="0" smtClean="0"/>
              <a:t> 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si usa PLSA come un riduttore di features, si prendono tutti i dati, trainining e learning, e si addestra il modello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Si usa </a:t>
            </a:r>
            <a:r>
              <a:rPr lang="it-IT" i="1" dirty="0" smtClean="0"/>
              <a:t>P(z|d)</a:t>
            </a:r>
            <a:r>
              <a:rPr lang="it-IT" dirty="0" smtClean="0"/>
              <a:t> come rappresentazione a bassa dimensionalità (si passa da </a:t>
            </a:r>
            <a:r>
              <a:rPr lang="it-IT" i="1" dirty="0" smtClean="0"/>
              <a:t>M</a:t>
            </a:r>
            <a:r>
              <a:rPr lang="it-IT" dirty="0" smtClean="0"/>
              <a:t> a </a:t>
            </a:r>
            <a:r>
              <a:rPr lang="it-IT" i="1" dirty="0" smtClean="0"/>
              <a:t>K</a:t>
            </a:r>
            <a:r>
              <a:rPr lang="it-IT" dirty="0" smtClean="0"/>
              <a:t> dimensioni)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Si applica un qualsiasi metodo di classificazione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06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OK, so come fare learning con PLSA. E adesso?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496746" cy="4525963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it-IT" b="1" dirty="0" smtClean="0"/>
              <a:t>Learning con trick </a:t>
            </a:r>
            <a:r>
              <a:rPr lang="it-IT" b="1" dirty="0"/>
              <a:t>+ Object/ Scene classification </a:t>
            </a:r>
            <a:r>
              <a:rPr lang="it-IT" dirty="0"/>
              <a:t> 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si traina PLSA </a:t>
            </a:r>
            <a:r>
              <a:rPr lang="it-IT" i="1" dirty="0" smtClean="0"/>
              <a:t>solo</a:t>
            </a:r>
            <a:r>
              <a:rPr lang="it-IT" dirty="0" smtClean="0"/>
              <a:t> sui dati di training, ottenendo </a:t>
            </a:r>
            <a:r>
              <a:rPr lang="it-IT" i="1" dirty="0" smtClean="0"/>
              <a:t>P(w|z)</a:t>
            </a:r>
            <a:r>
              <a:rPr lang="it-IT" dirty="0" smtClean="0"/>
              <a:t> e </a:t>
            </a:r>
            <a:r>
              <a:rPr lang="it-IT" i="1" dirty="0" smtClean="0"/>
              <a:t>P(z|d)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Si addestra(no) il(i) classificatore(i) sui dati di training</a:t>
            </a:r>
          </a:p>
          <a:p>
            <a:pPr marL="914400" lvl="1" indent="-514350">
              <a:buFont typeface="+mj-lt"/>
              <a:buAutoNum type="alphaLcPeriod"/>
            </a:pPr>
            <a:r>
              <a:rPr lang="it-IT" dirty="0" smtClean="0"/>
              <a:t>Quando arriva un elemento di test, si stima </a:t>
            </a:r>
            <a:r>
              <a:rPr lang="it-IT" i="1" dirty="0" smtClean="0"/>
              <a:t>P(z|d)</a:t>
            </a:r>
            <a:r>
              <a:rPr lang="it-IT" dirty="0" smtClean="0"/>
              <a:t> come rappresentazione a bassa dimensionalità , </a:t>
            </a:r>
            <a:r>
              <a:rPr lang="it-IT" i="1" dirty="0" smtClean="0"/>
              <a:t>mantenendo inalterato P(w|z)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7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OK, so come fare learning con PLSA. E adesso?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496746" cy="4525963"/>
          </a:xfrm>
        </p:spPr>
        <p:txBody>
          <a:bodyPr/>
          <a:lstStyle/>
          <a:p>
            <a:pPr marL="914400" lvl="1" indent="-514350">
              <a:buFont typeface="+mj-lt"/>
              <a:buAutoNum type="alphaLcPeriod" startAt="4"/>
            </a:pPr>
            <a:endParaRPr lang="it-IT" dirty="0" smtClean="0"/>
          </a:p>
          <a:p>
            <a:pPr marL="914400" lvl="1" indent="-514350">
              <a:buFont typeface="+mj-lt"/>
              <a:buAutoNum type="alphaLcPeriod" startAt="4"/>
            </a:pPr>
            <a:r>
              <a:rPr lang="it-IT" dirty="0" smtClean="0"/>
              <a:t>In pratica, faccio l’EM, ma non applico la formula di ri-stima per </a:t>
            </a:r>
            <a:r>
              <a:rPr lang="it-IT" i="1" dirty="0"/>
              <a:t>P(w|z) </a:t>
            </a:r>
            <a:r>
              <a:rPr lang="it-IT" dirty="0" smtClean="0"/>
              <a:t>,</a:t>
            </a:r>
            <a:r>
              <a:rPr lang="it-IT" i="1" dirty="0" smtClean="0"/>
              <a:t> </a:t>
            </a:r>
            <a:r>
              <a:rPr lang="it-IT" dirty="0" smtClean="0"/>
              <a:t>aggiornando esclusivamente</a:t>
            </a:r>
            <a:r>
              <a:rPr lang="it-IT" i="1" dirty="0" smtClean="0"/>
              <a:t> P(z|d)</a:t>
            </a:r>
            <a:r>
              <a:rPr lang="it-IT" dirty="0" smtClean="0"/>
              <a:t> </a:t>
            </a:r>
          </a:p>
          <a:p>
            <a:pPr marL="914400" lvl="1" indent="-514350">
              <a:buFont typeface="+mj-lt"/>
              <a:buAutoNum type="alphaLcPeriod" startAt="4"/>
            </a:pPr>
            <a:r>
              <a:rPr lang="it-IT" dirty="0" smtClean="0"/>
              <a:t>Stimato </a:t>
            </a:r>
            <a:r>
              <a:rPr lang="it-IT" i="1" dirty="0" smtClean="0"/>
              <a:t>P(z|d) </a:t>
            </a:r>
            <a:r>
              <a:rPr lang="it-IT" dirty="0" smtClean="0"/>
              <a:t>lo si da in pasto al classificatore, che mi darà come output l’appartenenza ad una classe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58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OK, so come fare learning con PLSA. E adesso?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412875"/>
            <a:ext cx="8496746" cy="4525963"/>
          </a:xfrm>
        </p:spPr>
        <p:txBody>
          <a:bodyPr/>
          <a:lstStyle/>
          <a:p>
            <a:pPr marL="914400" lvl="1" indent="-514350">
              <a:buFont typeface="+mj-lt"/>
              <a:buAutoNum type="alphaLcPeriod" startAt="4"/>
            </a:pPr>
            <a:endParaRPr lang="it-IT" dirty="0" smtClean="0"/>
          </a:p>
          <a:p>
            <a:pPr marL="914400" lvl="1" indent="-514350">
              <a:buFont typeface="+mj-lt"/>
              <a:buAutoNum type="alphaLcPeriod" startAt="4"/>
            </a:pPr>
            <a:r>
              <a:rPr lang="it-IT" b="1" dirty="0" smtClean="0"/>
              <a:t>Topic analysis – trovo il topic maggiormente rappresentativo in una immagine </a:t>
            </a:r>
            <a:r>
              <a:rPr lang="it-IT" dirty="0" smtClean="0"/>
              <a:t> (una sorta di topic classification!) </a:t>
            </a:r>
            <a:endParaRPr lang="it-IT" dirty="0"/>
          </a:p>
          <a:p>
            <a:pPr marL="914400" lvl="1" indent="-514350">
              <a:buFont typeface="+mj-lt"/>
              <a:buAutoNum type="alphaLcPeriod" startAt="4"/>
            </a:pPr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57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96723967"/>
              </p:ext>
            </p:extLst>
          </p:nvPr>
        </p:nvGraphicFramePr>
        <p:xfrm>
          <a:off x="2339752" y="3933056"/>
          <a:ext cx="4572000" cy="1120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4918" name="Equation" r:id="rId3" imgW="1294838" imgH="317362" progId="Equation.3">
                  <p:embed/>
                </p:oleObj>
              </mc:Choice>
              <mc:Fallback>
                <p:oleObj name="Equation" r:id="rId3" imgW="1294838" imgH="317362" progId="Equation.3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933056"/>
                        <a:ext cx="4572000" cy="1120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99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OK, ma le immagini?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58</a:t>
            </a:fld>
            <a:endParaRPr lang="it-IT"/>
          </a:p>
        </p:txBody>
      </p:sp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777277" y="1520994"/>
            <a:ext cx="3657600" cy="1793875"/>
            <a:chOff x="144" y="1148"/>
            <a:chExt cx="2304" cy="113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144" y="1148"/>
              <a:ext cx="2304" cy="1093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942" y="1310"/>
              <a:ext cx="1417" cy="77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auto">
            <a:xfrm>
              <a:off x="1782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863" y="1520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w</a:t>
              </a:r>
            </a:p>
          </p:txBody>
        </p:sp>
        <p:sp>
          <p:nvSpPr>
            <p:cNvPr id="11" name="Text Box 7"/>
            <p:cNvSpPr txBox="1">
              <a:spLocks noChangeArrowheads="1"/>
            </p:cNvSpPr>
            <p:nvPr/>
          </p:nvSpPr>
          <p:spPr bwMode="auto">
            <a:xfrm>
              <a:off x="2138" y="1836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N</a:t>
              </a: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277" y="1472"/>
              <a:ext cx="405" cy="404"/>
            </a:xfrm>
            <a:prstGeom prst="ellipse">
              <a:avLst/>
            </a:prstGeom>
            <a:solidFill>
              <a:srgbClr val="C0C0C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358" y="1520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d</a:t>
              </a:r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V="1">
              <a:off x="1518" y="1674"/>
              <a:ext cx="264" cy="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Oval 11"/>
            <p:cNvSpPr>
              <a:spLocks noChangeArrowheads="1"/>
            </p:cNvSpPr>
            <p:nvPr/>
          </p:nvSpPr>
          <p:spPr bwMode="auto">
            <a:xfrm>
              <a:off x="1123" y="1458"/>
              <a:ext cx="406" cy="405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205" y="1506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800"/>
                <a:t>z</a:t>
              </a:r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>
              <a:off x="676" y="1680"/>
              <a:ext cx="44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 Box 14"/>
            <p:cNvSpPr txBox="1">
              <a:spLocks noChangeArrowheads="1"/>
            </p:cNvSpPr>
            <p:nvPr/>
          </p:nvSpPr>
          <p:spPr bwMode="auto">
            <a:xfrm>
              <a:off x="188" y="1990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2400"/>
                <a:t>D</a:t>
              </a:r>
            </a:p>
          </p:txBody>
        </p:sp>
      </p:grpSp>
      <p:pic>
        <p:nvPicPr>
          <p:cNvPr id="19" name="Picture 17" descr="DaVinci_face_onl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77" y="3813344"/>
            <a:ext cx="1722438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Freeform 18"/>
          <p:cNvSpPr>
            <a:spLocks/>
          </p:cNvSpPr>
          <p:nvPr/>
        </p:nvSpPr>
        <p:spPr bwMode="auto">
          <a:xfrm rot="-780938">
            <a:off x="1259877" y="2670344"/>
            <a:ext cx="508000" cy="1295400"/>
          </a:xfrm>
          <a:custGeom>
            <a:avLst/>
            <a:gdLst>
              <a:gd name="T0" fmla="*/ 203200 w 320"/>
              <a:gd name="T1" fmla="*/ 0 h 816"/>
              <a:gd name="T2" fmla="*/ 50800 w 320"/>
              <a:gd name="T3" fmla="*/ 762000 h 816"/>
              <a:gd name="T4" fmla="*/ 508000 w 320"/>
              <a:gd name="T5" fmla="*/ 1295400 h 816"/>
              <a:gd name="T6" fmla="*/ 0 60000 65536"/>
              <a:gd name="T7" fmla="*/ 0 60000 65536"/>
              <a:gd name="T8" fmla="*/ 0 60000 65536"/>
              <a:gd name="T9" fmla="*/ 0 w 320"/>
              <a:gd name="T10" fmla="*/ 0 h 816"/>
              <a:gd name="T11" fmla="*/ 320 w 320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0" h="816">
                <a:moveTo>
                  <a:pt x="128" y="0"/>
                </a:moveTo>
                <a:cubicBezTo>
                  <a:pt x="64" y="172"/>
                  <a:pt x="0" y="344"/>
                  <a:pt x="32" y="480"/>
                </a:cubicBezTo>
                <a:cubicBezTo>
                  <a:pt x="64" y="616"/>
                  <a:pt x="192" y="716"/>
                  <a:pt x="320" y="816"/>
                </a:cubicBezTo>
              </a:path>
            </a:pathLst>
          </a:custGeom>
          <a:noFill/>
          <a:ln w="101600">
            <a:solidFill>
              <a:srgbClr val="008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4130077" y="2378244"/>
            <a:ext cx="4325938" cy="3459163"/>
            <a:chOff x="2256" y="1688"/>
            <a:chExt cx="2725" cy="2179"/>
          </a:xfrm>
        </p:grpSpPr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4032" y="2592"/>
              <a:ext cx="949" cy="1275"/>
              <a:chOff x="3360" y="1632"/>
              <a:chExt cx="1680" cy="2256"/>
            </a:xfrm>
          </p:grpSpPr>
          <p:pic>
            <p:nvPicPr>
              <p:cNvPr id="24" name="Picture 21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4560" y="3072"/>
                <a:ext cx="480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" name="Picture 22" descr="ermin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4224" y="1632"/>
                <a:ext cx="43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" name="Picture 23" descr="ermine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3547" t="38583" r="43579" b="54558"/>
              <a:stretch>
                <a:fillRect/>
              </a:stretch>
            </p:blipFill>
            <p:spPr bwMode="auto">
              <a:xfrm>
                <a:off x="3360" y="3120"/>
                <a:ext cx="43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" name="Picture 24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8866" t="15433" r="51772" b="79422"/>
              <a:stretch>
                <a:fillRect/>
              </a:stretch>
            </p:blipFill>
            <p:spPr bwMode="auto">
              <a:xfrm>
                <a:off x="4416" y="2496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" name="Picture 25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0" y="2544"/>
                <a:ext cx="384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9" name="Picture 26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6421" t="32582" r="31876" b="62274"/>
              <a:stretch>
                <a:fillRect/>
              </a:stretch>
            </p:blipFill>
            <p:spPr bwMode="auto">
              <a:xfrm>
                <a:off x="4368" y="3600"/>
                <a:ext cx="48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" name="Picture 27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4512" y="2064"/>
                <a:ext cx="38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" name="Picture 28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4032" y="3024"/>
                <a:ext cx="336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Picture 29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058" t="24008" r="45920" b="63130"/>
              <a:stretch>
                <a:fillRect/>
              </a:stretch>
            </p:blipFill>
            <p:spPr bwMode="auto">
              <a:xfrm>
                <a:off x="3792" y="1680"/>
                <a:ext cx="28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" name="Picture 30" descr="ermine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3648" y="3552"/>
                <a:ext cx="480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2256" y="1688"/>
              <a:ext cx="2208" cy="856"/>
            </a:xfrm>
            <a:custGeom>
              <a:avLst/>
              <a:gdLst>
                <a:gd name="T0" fmla="*/ 0 w 2208"/>
                <a:gd name="T1" fmla="*/ 40 h 856"/>
                <a:gd name="T2" fmla="*/ 1488 w 2208"/>
                <a:gd name="T3" fmla="*/ 136 h 856"/>
                <a:gd name="T4" fmla="*/ 2208 w 2208"/>
                <a:gd name="T5" fmla="*/ 856 h 856"/>
                <a:gd name="T6" fmla="*/ 0 60000 65536"/>
                <a:gd name="T7" fmla="*/ 0 60000 65536"/>
                <a:gd name="T8" fmla="*/ 0 60000 65536"/>
                <a:gd name="T9" fmla="*/ 0 w 2208"/>
                <a:gd name="T10" fmla="*/ 0 h 856"/>
                <a:gd name="T11" fmla="*/ 2208 w 2208"/>
                <a:gd name="T12" fmla="*/ 856 h 8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856">
                  <a:moveTo>
                    <a:pt x="0" y="40"/>
                  </a:moveTo>
                  <a:cubicBezTo>
                    <a:pt x="560" y="20"/>
                    <a:pt x="1120" y="0"/>
                    <a:pt x="1488" y="136"/>
                  </a:cubicBezTo>
                  <a:cubicBezTo>
                    <a:pt x="1856" y="272"/>
                    <a:pt x="2032" y="564"/>
                    <a:pt x="2208" y="856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32"/>
          <p:cNvGrpSpPr>
            <a:grpSpLocks/>
          </p:cNvGrpSpPr>
          <p:nvPr/>
        </p:nvGrpSpPr>
        <p:grpSpPr bwMode="auto">
          <a:xfrm>
            <a:off x="2834677" y="2670345"/>
            <a:ext cx="3308352" cy="2627313"/>
            <a:chOff x="1440" y="1872"/>
            <a:chExt cx="2084" cy="1655"/>
          </a:xfrm>
        </p:grpSpPr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1440" y="1872"/>
              <a:ext cx="1488" cy="1248"/>
            </a:xfrm>
            <a:custGeom>
              <a:avLst/>
              <a:gdLst>
                <a:gd name="T0" fmla="*/ 0 w 1488"/>
                <a:gd name="T1" fmla="*/ 0 h 1056"/>
                <a:gd name="T2" fmla="*/ 1152 w 1488"/>
                <a:gd name="T3" fmla="*/ 681 h 1056"/>
                <a:gd name="T4" fmla="*/ 1488 w 1488"/>
                <a:gd name="T5" fmla="*/ 1248 h 1056"/>
                <a:gd name="T6" fmla="*/ 0 60000 65536"/>
                <a:gd name="T7" fmla="*/ 0 60000 65536"/>
                <a:gd name="T8" fmla="*/ 0 60000 65536"/>
                <a:gd name="T9" fmla="*/ 0 w 1488"/>
                <a:gd name="T10" fmla="*/ 0 h 1056"/>
                <a:gd name="T11" fmla="*/ 1488 w 1488"/>
                <a:gd name="T12" fmla="*/ 1056 h 10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88" h="1056">
                  <a:moveTo>
                    <a:pt x="0" y="0"/>
                  </a:moveTo>
                  <a:cubicBezTo>
                    <a:pt x="452" y="200"/>
                    <a:pt x="904" y="400"/>
                    <a:pt x="1152" y="576"/>
                  </a:cubicBezTo>
                  <a:cubicBezTo>
                    <a:pt x="1400" y="752"/>
                    <a:pt x="1444" y="904"/>
                    <a:pt x="1488" y="1056"/>
                  </a:cubicBezTo>
                </a:path>
              </a:pathLst>
            </a:custGeom>
            <a:noFill/>
            <a:ln w="101600">
              <a:solidFill>
                <a:srgbClr val="008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 Box 34"/>
            <p:cNvSpPr txBox="1">
              <a:spLocks noChangeArrowheads="1"/>
            </p:cNvSpPr>
            <p:nvPr/>
          </p:nvSpPr>
          <p:spPr bwMode="auto">
            <a:xfrm>
              <a:off x="2454" y="3120"/>
              <a:ext cx="1070" cy="40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altLang="en-US" sz="3600" dirty="0" smtClean="0"/>
                <a:t>“</a:t>
              </a:r>
              <a:r>
                <a:rPr lang="en-US" altLang="en-US" sz="3600" dirty="0" err="1" smtClean="0"/>
                <a:t>faccia</a:t>
              </a:r>
              <a:r>
                <a:rPr lang="en-US" altLang="en-US" sz="3600" dirty="0" smtClean="0"/>
                <a:t>”</a:t>
              </a:r>
              <a:endParaRPr lang="en-US" altLang="en-US" sz="3600" dirty="0"/>
            </a:p>
          </p:txBody>
        </p:sp>
      </p:grpSp>
    </p:spTree>
    <p:extLst>
      <p:ext uri="{BB962C8B-B14F-4D97-AF65-F5344CB8AC3E}">
        <p14:creationId xmlns:p14="http://schemas.microsoft.com/office/powerpoint/2010/main" val="96175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Text Box 2"/>
          <p:cNvSpPr txBox="1">
            <a:spLocks noChangeArrowheads="1"/>
          </p:cNvSpPr>
          <p:nvPr/>
        </p:nvSpPr>
        <p:spPr bwMode="auto">
          <a:xfrm>
            <a:off x="609600" y="228600"/>
            <a:ext cx="8714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rgbClr val="800000"/>
                </a:solidFill>
              </a:rPr>
              <a:t>Topic Analysis (= </a:t>
            </a:r>
            <a:r>
              <a:rPr lang="en-US" sz="4000" dirty="0">
                <a:solidFill>
                  <a:srgbClr val="800000"/>
                </a:solidFill>
              </a:rPr>
              <a:t>face </a:t>
            </a:r>
            <a:r>
              <a:rPr lang="en-US" sz="4000" dirty="0" smtClean="0">
                <a:solidFill>
                  <a:srgbClr val="800000"/>
                </a:solidFill>
              </a:rPr>
              <a:t>detection…) </a:t>
            </a:r>
            <a:endParaRPr lang="en-US" sz="4000" dirty="0">
              <a:solidFill>
                <a:srgbClr val="800000"/>
              </a:solidFill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6" t="18520" r="18628" b="12451"/>
          <a:stretch>
            <a:fillRect/>
          </a:stretch>
        </p:blipFill>
        <p:spPr bwMode="auto">
          <a:xfrm>
            <a:off x="917575" y="1371600"/>
            <a:ext cx="7388225" cy="520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955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Modelli generativi – analisi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Fattorizzando tale distribuzione congiunta </a:t>
            </a:r>
            <a:r>
              <a:rPr lang="it-IT" i="1" dirty="0" smtClean="0"/>
              <a:t>o completa </a:t>
            </a:r>
            <a:r>
              <a:rPr lang="it-IT" i="1" dirty="0"/>
              <a:t>P(v,h|</a:t>
            </a:r>
            <a:r>
              <a:rPr lang="it-IT" i="1" dirty="0">
                <a:sym typeface="Wingdings" panose="05000000000000000000" pitchFamily="2" charset="2"/>
              </a:rPr>
              <a:t>h</a:t>
            </a:r>
            <a:r>
              <a:rPr lang="it-IT" i="1" baseline="30000" dirty="0">
                <a:latin typeface="Symbol" panose="05050102010706020507" pitchFamily="18" charset="2"/>
                <a:sym typeface="Wingdings" panose="05000000000000000000" pitchFamily="2" charset="2"/>
              </a:rPr>
              <a:t>q</a:t>
            </a:r>
            <a:r>
              <a:rPr lang="it-IT" i="1" dirty="0" smtClean="0"/>
              <a:t>)</a:t>
            </a:r>
            <a:r>
              <a:rPr lang="it-IT" dirty="0" smtClean="0"/>
              <a:t>, ossia generando delle distribuzioni condizionali, si definisce formalmente il </a:t>
            </a:r>
            <a:r>
              <a:rPr lang="it-IT" i="1" dirty="0" smtClean="0"/>
              <a:t>processo generativo </a:t>
            </a:r>
            <a:r>
              <a:rPr lang="it-IT" dirty="0" smtClean="0"/>
              <a:t>di un modello</a:t>
            </a:r>
          </a:p>
          <a:p>
            <a:r>
              <a:rPr lang="it-IT" dirty="0" smtClean="0"/>
              <a:t>Inoltre, la fattorizzazione ci permette di disegnare il </a:t>
            </a:r>
            <a:r>
              <a:rPr lang="it-IT" i="1" dirty="0" smtClean="0"/>
              <a:t>modello grafico </a:t>
            </a:r>
            <a:r>
              <a:rPr lang="it-IT" dirty="0" smtClean="0"/>
              <a:t>del modello generativo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4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90" t="50719" r="33913" b="16345"/>
          <a:stretch>
            <a:fillRect/>
          </a:stretch>
        </p:blipFill>
        <p:spPr>
          <a:xfrm>
            <a:off x="4788024" y="2492896"/>
            <a:ext cx="4038600" cy="3028950"/>
          </a:xfrm>
          <a:noFill/>
        </p:spPr>
      </p:pic>
      <p:pic>
        <p:nvPicPr>
          <p:cNvPr id="39939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4" t="8281" r="34355" b="59015"/>
          <a:stretch>
            <a:fillRect/>
          </a:stretch>
        </p:blipFill>
        <p:spPr>
          <a:xfrm>
            <a:off x="323528" y="2492896"/>
            <a:ext cx="4003675" cy="3003550"/>
          </a:xfrm>
          <a:noFill/>
        </p:spPr>
      </p:pic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it-IT" altLang="en-US" sz="2800" dirty="0" smtClean="0"/>
              <a:t>Raccogli le word (edgelet, SIFT)</a:t>
            </a:r>
            <a:endParaRPr lang="en-US" altLang="en-US" sz="2400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35496" y="228600"/>
            <a:ext cx="91450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rgbClr val="800000"/>
                </a:solidFill>
              </a:rPr>
              <a:t>Topic Analysis (= </a:t>
            </a:r>
            <a:r>
              <a:rPr lang="en-US" sz="4000" dirty="0">
                <a:solidFill>
                  <a:srgbClr val="800000"/>
                </a:solidFill>
              </a:rPr>
              <a:t>face </a:t>
            </a:r>
            <a:r>
              <a:rPr lang="en-US" sz="4000" dirty="0" smtClean="0">
                <a:solidFill>
                  <a:srgbClr val="800000"/>
                </a:solidFill>
              </a:rPr>
              <a:t>detection…) (2) </a:t>
            </a:r>
            <a:endParaRPr lang="en-US" sz="40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37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9" t="7442" r="36203" b="58438"/>
          <a:stretch>
            <a:fillRect/>
          </a:stretch>
        </p:blipFill>
        <p:spPr bwMode="auto">
          <a:xfrm>
            <a:off x="233363" y="3429000"/>
            <a:ext cx="4267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25" t="8345" r="3157" b="57402"/>
          <a:stretch>
            <a:fillRect/>
          </a:stretch>
        </p:blipFill>
        <p:spPr bwMode="auto">
          <a:xfrm>
            <a:off x="4551363" y="3440113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5"/>
          <p:cNvSpPr txBox="1">
            <a:spLocks noChangeArrowheads="1"/>
          </p:cNvSpPr>
          <p:nvPr/>
        </p:nvSpPr>
        <p:spPr bwMode="auto">
          <a:xfrm>
            <a:off x="334010" y="2041525"/>
            <a:ext cx="37769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 dirty="0" err="1" smtClean="0"/>
              <a:t>Distribuzione</a:t>
            </a:r>
            <a:r>
              <a:rPr lang="en-US" altLang="en-US" sz="2000" dirty="0" smtClean="0"/>
              <a:t> di parole per topic</a:t>
            </a:r>
            <a:endParaRPr lang="en-US" altLang="en-US" sz="2000" dirty="0"/>
          </a:p>
        </p:txBody>
      </p:sp>
      <p:sp>
        <p:nvSpPr>
          <p:cNvPr id="5128" name="Text Box 6"/>
          <p:cNvSpPr txBox="1">
            <a:spLocks noChangeArrowheads="1"/>
          </p:cNvSpPr>
          <p:nvPr/>
        </p:nvSpPr>
        <p:spPr bwMode="auto">
          <a:xfrm>
            <a:off x="4674688" y="2041525"/>
            <a:ext cx="4176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 dirty="0" err="1" smtClean="0"/>
              <a:t>Distribuzione</a:t>
            </a:r>
            <a:r>
              <a:rPr lang="en-US" altLang="en-US" sz="2000" dirty="0" smtClean="0"/>
              <a:t> di topic per </a:t>
            </a:r>
            <a:r>
              <a:rPr lang="en-US" altLang="en-US" sz="2000" dirty="0" err="1" smtClean="0"/>
              <a:t>immagine</a:t>
            </a:r>
            <a:endParaRPr lang="en-US" altLang="en-US" sz="2000" dirty="0"/>
          </a:p>
        </p:txBody>
      </p:sp>
      <p:graphicFrame>
        <p:nvGraphicFramePr>
          <p:cNvPr id="5122" name="Object 7"/>
          <p:cNvGraphicFramePr>
            <a:graphicFrameLocks noGrp="1" noChangeAspect="1"/>
          </p:cNvGraphicFramePr>
          <p:nvPr>
            <p:ph sz="half" idx="1"/>
          </p:nvPr>
        </p:nvGraphicFramePr>
        <p:xfrm>
          <a:off x="1371600" y="2849563"/>
          <a:ext cx="1449388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4" name="Equation" r:id="rId4" imgW="507960" imgH="203040" progId="Equation.3">
                  <p:embed/>
                </p:oleObj>
              </mc:Choice>
              <mc:Fallback>
                <p:oleObj name="Equation" r:id="rId4" imgW="507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49563"/>
                        <a:ext cx="1449388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6019800" y="2849563"/>
          <a:ext cx="1447800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5945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2849563"/>
                        <a:ext cx="1447800" cy="579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5496" y="228600"/>
            <a:ext cx="91450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rgbClr val="800000"/>
                </a:solidFill>
              </a:rPr>
              <a:t>Topic Analysis (= </a:t>
            </a:r>
            <a:r>
              <a:rPr lang="en-US" sz="4000" dirty="0">
                <a:solidFill>
                  <a:srgbClr val="800000"/>
                </a:solidFill>
              </a:rPr>
              <a:t>face </a:t>
            </a:r>
            <a:r>
              <a:rPr lang="en-US" sz="4000" dirty="0" smtClean="0">
                <a:solidFill>
                  <a:srgbClr val="800000"/>
                </a:solidFill>
              </a:rPr>
              <a:t>detection…) (2) </a:t>
            </a:r>
            <a:endParaRPr lang="en-US" sz="4000" dirty="0">
              <a:solidFill>
                <a:srgbClr val="80000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it-IT" altLang="en-US" sz="2800" dirty="0" smtClean="0"/>
              <a:t>Applica l’EM (2 topic)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4109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49167" r="54437" b="6180"/>
          <a:stretch>
            <a:fillRect/>
          </a:stretch>
        </p:blipFill>
        <p:spPr bwMode="auto">
          <a:xfrm>
            <a:off x="755650" y="1370013"/>
            <a:ext cx="7567613" cy="51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5496" y="228600"/>
            <a:ext cx="91450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smtClean="0">
                <a:solidFill>
                  <a:srgbClr val="800000"/>
                </a:solidFill>
              </a:rPr>
              <a:t>Topic Analysis (= </a:t>
            </a:r>
            <a:r>
              <a:rPr lang="en-US" sz="4000" dirty="0">
                <a:solidFill>
                  <a:srgbClr val="800000"/>
                </a:solidFill>
              </a:rPr>
              <a:t>face </a:t>
            </a:r>
            <a:r>
              <a:rPr lang="en-US" sz="4000" dirty="0" smtClean="0">
                <a:solidFill>
                  <a:srgbClr val="800000"/>
                </a:solidFill>
              </a:rPr>
              <a:t>detection…) (3) </a:t>
            </a:r>
            <a:endParaRPr lang="en-US" sz="40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91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err="1" smtClean="0"/>
              <a:t>Materiale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aggiuntivo</a:t>
            </a:r>
            <a:endParaRPr lang="en-US" altLang="en-US" dirty="0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25563"/>
            <a:ext cx="807524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altLang="en-US" sz="2800" dirty="0" smtClean="0"/>
              <a:t>Sui modelli grafici, metodi generativi </a:t>
            </a:r>
            <a:r>
              <a:rPr lang="en-US" altLang="en-US" sz="2800" dirty="0" smtClean="0"/>
              <a:t>(</a:t>
            </a:r>
            <a:r>
              <a:rPr lang="en-US" altLang="en-US" sz="2800" dirty="0" err="1" smtClean="0"/>
              <a:t>difficile</a:t>
            </a:r>
            <a:r>
              <a:rPr lang="en-US" altLang="en-US" sz="2800" dirty="0" smtClean="0"/>
              <a:t> ma </a:t>
            </a:r>
            <a:r>
              <a:rPr lang="en-US" altLang="en-US" sz="2800" dirty="0" err="1" smtClean="0"/>
              <a:t>completo</a:t>
            </a:r>
            <a:r>
              <a:rPr lang="en-US" altLang="en-US" sz="2800" dirty="0" smtClean="0"/>
              <a:t>)</a:t>
            </a:r>
            <a:endParaRPr lang="it-IT" altLang="en-US" sz="2800" dirty="0" smtClean="0"/>
          </a:p>
          <a:p>
            <a:pPr lvl="1" eaLnBrk="1" hangingPunct="1">
              <a:lnSpc>
                <a:spcPct val="90000"/>
              </a:lnSpc>
            </a:pPr>
            <a:r>
              <a:rPr lang="it-IT" altLang="en-US" dirty="0" smtClean="0"/>
              <a:t>genmod.pdf</a:t>
            </a:r>
            <a:endParaRPr lang="it-IT" altLang="en-US" dirty="0"/>
          </a:p>
          <a:p>
            <a:pPr eaLnBrk="1" hangingPunct="1">
              <a:lnSpc>
                <a:spcPct val="90000"/>
              </a:lnSpc>
            </a:pPr>
            <a:r>
              <a:rPr lang="it-IT" altLang="en-US" dirty="0" smtClean="0"/>
              <a:t>Su PLSA</a:t>
            </a:r>
            <a:endParaRPr lang="it-IT" alt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it-IT" altLang="en-US" dirty="0" smtClean="0"/>
              <a:t>plsa.pdf</a:t>
            </a:r>
          </a:p>
          <a:p>
            <a:pPr eaLnBrk="1" hangingPunct="1">
              <a:lnSpc>
                <a:spcPct val="90000"/>
              </a:lnSpc>
            </a:pPr>
            <a:r>
              <a:rPr lang="it-IT" altLang="en-US" dirty="0" smtClean="0"/>
              <a:t>Su applicazioni di PLSA a object e scene classification</a:t>
            </a:r>
            <a:endParaRPr lang="it-IT" altLang="en-US" dirty="0" smtClean="0"/>
          </a:p>
          <a:p>
            <a:pPr lvl="1" eaLnBrk="1" hangingPunct="1">
              <a:lnSpc>
                <a:spcPct val="90000"/>
              </a:lnSpc>
            </a:pPr>
            <a:r>
              <a:rPr lang="it-IT" altLang="en-US" dirty="0" smtClean="0"/>
              <a:t>Sivic05b.pdf</a:t>
            </a:r>
          </a:p>
          <a:p>
            <a:pPr lvl="1" eaLnBrk="1" hangingPunct="1">
              <a:lnSpc>
                <a:spcPct val="90000"/>
              </a:lnSpc>
            </a:pPr>
            <a:r>
              <a:rPr lang="it-IT" altLang="en-US" dirty="0"/>
              <a:t>Scene Classification via </a:t>
            </a:r>
            <a:r>
              <a:rPr lang="it-IT" altLang="en-US" dirty="0" smtClean="0"/>
              <a:t>pLSA.pdf</a:t>
            </a:r>
            <a:endParaRPr lang="it-IT" altLang="en-US" dirty="0"/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6229350" y="6477000"/>
            <a:ext cx="28384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1600"/>
              <a:t>Slide credit: Kristen Grauman</a:t>
            </a:r>
          </a:p>
        </p:txBody>
      </p:sp>
    </p:spTree>
    <p:extLst>
      <p:ext uri="{BB962C8B-B14F-4D97-AF65-F5344CB8AC3E}">
        <p14:creationId xmlns:p14="http://schemas.microsoft.com/office/powerpoint/2010/main" val="11208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BoW e i metodi generativi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Supponiamo di voler classificare in modo generativo una bag of words (BoW)</a:t>
            </a:r>
          </a:p>
          <a:p>
            <a:r>
              <a:rPr lang="it-IT" dirty="0" smtClean="0"/>
              <a:t>Supponiamo di avere una collezione di documenti (</a:t>
            </a:r>
            <a:r>
              <a:rPr lang="it-IT" i="1" dirty="0" smtClean="0"/>
              <a:t>visibili</a:t>
            </a:r>
            <a:r>
              <a:rPr lang="it-IT" dirty="0" smtClean="0"/>
              <a:t>)</a:t>
            </a:r>
          </a:p>
          <a:p>
            <a:endParaRPr lang="it-IT" dirty="0"/>
          </a:p>
          <a:p>
            <a:pPr marL="0" indent="0">
              <a:buNone/>
            </a:pPr>
            <a:r>
              <a:rPr lang="it-IT" dirty="0" smtClean="0"/>
              <a:t>   formati da parole (anch’esse </a:t>
            </a:r>
            <a:r>
              <a:rPr lang="it-IT" i="1" dirty="0" smtClean="0"/>
              <a:t>visibili</a:t>
            </a:r>
            <a:r>
              <a:rPr lang="it-IT" dirty="0" smtClean="0"/>
              <a:t>) </a:t>
            </a:r>
          </a:p>
          <a:p>
            <a:pPr marL="0" indent="0">
              <a:buNone/>
            </a:pPr>
            <a:r>
              <a:rPr lang="it-IT" dirty="0"/>
              <a:t> </a:t>
            </a:r>
            <a:r>
              <a:rPr lang="it-IT" dirty="0" smtClean="0"/>
              <a:t>  provenienti da un vocabolario 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2032107"/>
              </p:ext>
            </p:extLst>
          </p:nvPr>
        </p:nvGraphicFramePr>
        <p:xfrm>
          <a:off x="2987824" y="3501008"/>
          <a:ext cx="3322637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82" name="Equation" r:id="rId3" imgW="914400" imgH="228600" progId="Equation.3">
                  <p:embed/>
                </p:oleObj>
              </mc:Choice>
              <mc:Fallback>
                <p:oleObj name="Equation" r:id="rId3" imgW="9144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824" y="3501008"/>
                        <a:ext cx="3322637" cy="681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142993"/>
              </p:ext>
            </p:extLst>
          </p:nvPr>
        </p:nvGraphicFramePr>
        <p:xfrm>
          <a:off x="2771800" y="5373216"/>
          <a:ext cx="36449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5483" name="Equation" r:id="rId5" imgW="1002960" imgH="215640" progId="Equation.3">
                  <p:embed/>
                </p:oleObj>
              </mc:Choice>
              <mc:Fallback>
                <p:oleObj name="Equation" r:id="rId5" imgW="10029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373216"/>
                        <a:ext cx="3644900" cy="6429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413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BoW e i metodi generativi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Supponiamo </a:t>
            </a:r>
            <a:r>
              <a:rPr lang="it-IT" dirty="0" smtClean="0"/>
              <a:t>che ogni documento provenga da una particolare classe </a:t>
            </a:r>
            <a:r>
              <a:rPr lang="it-IT" i="1" dirty="0" smtClean="0"/>
              <a:t>c</a:t>
            </a:r>
            <a:r>
              <a:rPr lang="it-IT" i="1" baseline="-25000" dirty="0" smtClean="0"/>
              <a:t>i  </a:t>
            </a:r>
            <a:r>
              <a:rPr lang="it-IT" dirty="0" smtClean="0"/>
              <a:t>presa dall’insieme delle classi </a:t>
            </a:r>
            <a:r>
              <a:rPr lang="it-IT" i="1" dirty="0" smtClean="0"/>
              <a:t>H</a:t>
            </a:r>
            <a:endParaRPr lang="it-IT" i="1" baseline="-25000" dirty="0"/>
          </a:p>
          <a:p>
            <a:pPr marL="0" indent="0">
              <a:buNone/>
            </a:pPr>
            <a:r>
              <a:rPr lang="it-IT" dirty="0" smtClean="0"/>
              <a:t>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6111E9-C70E-4047-A49E-5E2B65831748}" type="slidenum">
              <a:rPr lang="it-IT" smtClean="0"/>
              <a:pPr>
                <a:defRPr/>
              </a:pPr>
              <a:t>8</a:t>
            </a:fld>
            <a:endParaRPr lang="it-IT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598030"/>
              </p:ext>
            </p:extLst>
          </p:nvPr>
        </p:nvGraphicFramePr>
        <p:xfrm>
          <a:off x="3051175" y="3338513"/>
          <a:ext cx="3228975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1607" name="Equation" r:id="rId3" imgW="888840" imgH="228600" progId="Equation.3">
                  <p:embed/>
                </p:oleObj>
              </mc:Choice>
              <mc:Fallback>
                <p:oleObj name="Equation" r:id="rId3" imgW="8888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175" y="3338513"/>
                        <a:ext cx="3228975" cy="6810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285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43" name="Text Box 11"/>
          <p:cNvSpPr txBox="1">
            <a:spLocks noChangeArrowheads="1"/>
          </p:cNvSpPr>
          <p:nvPr/>
        </p:nvSpPr>
        <p:spPr bwMode="auto">
          <a:xfrm>
            <a:off x="0" y="166688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dirty="0" err="1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US" sz="40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rocesso</a:t>
            </a:r>
            <a:r>
              <a:rPr lang="en-US" sz="4000" dirty="0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000" dirty="0" err="1" smtClean="0">
                <a:solidFill>
                  <a:srgbClr val="8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generativo</a:t>
            </a:r>
            <a:endParaRPr lang="en-US" sz="4000" dirty="0">
              <a:solidFill>
                <a:srgbClr val="8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05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758996"/>
              </p:ext>
            </p:extLst>
          </p:nvPr>
        </p:nvGraphicFramePr>
        <p:xfrm>
          <a:off x="1545735" y="3068960"/>
          <a:ext cx="557371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494" name="Equation" r:id="rId3" imgW="2019240" imgH="203040" progId="Equation.3">
                  <p:embed/>
                </p:oleObj>
              </mc:Choice>
              <mc:Fallback>
                <p:oleObj name="Equation" r:id="rId3" imgW="201924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5735" y="3068960"/>
                        <a:ext cx="5573713" cy="5603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67" name="Group 35"/>
          <p:cNvGrpSpPr>
            <a:grpSpLocks/>
          </p:cNvGrpSpPr>
          <p:nvPr/>
        </p:nvGrpSpPr>
        <p:grpSpPr bwMode="auto">
          <a:xfrm>
            <a:off x="6858000" y="1524000"/>
            <a:ext cx="1169988" cy="1295400"/>
            <a:chOff x="288" y="2784"/>
            <a:chExt cx="1344" cy="1488"/>
          </a:xfrm>
        </p:grpSpPr>
        <p:grpSp>
          <p:nvGrpSpPr>
            <p:cNvPr id="2068" name="Group 27"/>
            <p:cNvGrpSpPr>
              <a:grpSpLocks/>
            </p:cNvGrpSpPr>
            <p:nvPr/>
          </p:nvGrpSpPr>
          <p:grpSpPr bwMode="auto">
            <a:xfrm>
              <a:off x="480" y="2880"/>
              <a:ext cx="975" cy="1260"/>
              <a:chOff x="288" y="2928"/>
              <a:chExt cx="864" cy="1116"/>
            </a:xfrm>
          </p:grpSpPr>
          <p:pic>
            <p:nvPicPr>
              <p:cNvPr id="2070" name="Picture 28" descr="ermin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99" t="22293" r="38898" b="71706"/>
              <a:stretch>
                <a:fillRect/>
              </a:stretch>
            </p:blipFill>
            <p:spPr bwMode="auto">
              <a:xfrm>
                <a:off x="720" y="3216"/>
                <a:ext cx="288" cy="2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1" name="Picture 29" descr="ermine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591" t="4288" r="29535" b="88853"/>
              <a:stretch>
                <a:fillRect/>
              </a:stretch>
            </p:blipFill>
            <p:spPr bwMode="auto">
              <a:xfrm>
                <a:off x="864" y="3504"/>
                <a:ext cx="288" cy="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2" name="Picture 30" descr="ermin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14577" r="31876" b="79422"/>
              <a:stretch>
                <a:fillRect/>
              </a:stretch>
            </p:blipFill>
            <p:spPr bwMode="auto">
              <a:xfrm>
                <a:off x="384" y="3504"/>
                <a:ext cx="28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3" name="Picture 31" descr="ermin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762" t="27437" r="31876" b="67418"/>
              <a:stretch>
                <a:fillRect/>
              </a:stretch>
            </p:blipFill>
            <p:spPr bwMode="auto">
              <a:xfrm>
                <a:off x="288" y="3216"/>
                <a:ext cx="288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4" name="Picture 32" descr="ermine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932" t="23151" r="31876" b="71706"/>
              <a:stretch>
                <a:fillRect/>
              </a:stretch>
            </p:blipFill>
            <p:spPr bwMode="auto">
              <a:xfrm>
                <a:off x="624" y="2928"/>
                <a:ext cx="288" cy="2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75" name="Picture 33" descr="ermine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569" t="17148" r="37727" b="76851"/>
              <a:stretch>
                <a:fillRect/>
              </a:stretch>
            </p:blipFill>
            <p:spPr bwMode="auto">
              <a:xfrm>
                <a:off x="768" y="3792"/>
                <a:ext cx="36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069" name="Rectangle 34"/>
            <p:cNvSpPr>
              <a:spLocks noChangeArrowheads="1"/>
            </p:cNvSpPr>
            <p:nvPr/>
          </p:nvSpPr>
          <p:spPr bwMode="auto">
            <a:xfrm>
              <a:off x="288" y="2784"/>
              <a:ext cx="1344" cy="1488"/>
            </a:xfrm>
            <a:prstGeom prst="rect">
              <a:avLst/>
            </a:prstGeom>
            <a:noFill/>
            <a:ln w="38100">
              <a:solidFill>
                <a:srgbClr val="864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5" name="Rectangle 4"/>
          <p:cNvSpPr/>
          <p:nvPr/>
        </p:nvSpPr>
        <p:spPr>
          <a:xfrm>
            <a:off x="800100" y="3717032"/>
            <a:ext cx="785374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sz="2800" dirty="0" smtClean="0"/>
              <a:t>Preso un dato documento </a:t>
            </a:r>
            <a:r>
              <a:rPr lang="az-Cyrl-AZ" sz="2800" i="1" dirty="0" smtClean="0"/>
              <a:t>є</a:t>
            </a:r>
            <a:r>
              <a:rPr lang="it-IT" sz="2800" i="1" dirty="0" smtClean="0"/>
              <a:t> D 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800" dirty="0" smtClean="0"/>
              <a:t>scelgo una particolare classe tra le </a:t>
            </a:r>
            <a:r>
              <a:rPr lang="it-IT" sz="2800" i="1" dirty="0" smtClean="0"/>
              <a:t>C</a:t>
            </a:r>
            <a:r>
              <a:rPr lang="it-IT" sz="2800" dirty="0" smtClean="0"/>
              <a:t> a disposizione, usando la distribuzione </a:t>
            </a:r>
            <a:r>
              <a:rPr lang="it-IT" sz="2800" i="1" dirty="0" smtClean="0"/>
              <a:t>P(c)</a:t>
            </a:r>
          </a:p>
          <a:p>
            <a:pPr marL="457200" indent="-457200">
              <a:buFont typeface="+mj-lt"/>
              <a:buAutoNum type="arabicPeriod"/>
            </a:pPr>
            <a:r>
              <a:rPr lang="it-IT" sz="2800" dirty="0" smtClean="0"/>
              <a:t>data la classe, estraggo M variabili visibili usando la distribuzione </a:t>
            </a:r>
            <a:r>
              <a:rPr lang="it-IT" sz="2800" i="1" dirty="0" smtClean="0"/>
              <a:t>P(w|c)</a:t>
            </a:r>
            <a:endParaRPr lang="en-US" sz="2800" i="1" dirty="0"/>
          </a:p>
        </p:txBody>
      </p:sp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1905000" y="1045344"/>
            <a:ext cx="4038600" cy="187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3506788" y="1323157"/>
            <a:ext cx="2159000" cy="13239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" name="Oval 5"/>
          <p:cNvSpPr>
            <a:spLocks noChangeArrowheads="1"/>
          </p:cNvSpPr>
          <p:nvPr/>
        </p:nvSpPr>
        <p:spPr bwMode="auto">
          <a:xfrm>
            <a:off x="4202113" y="1602557"/>
            <a:ext cx="696912" cy="695325"/>
          </a:xfrm>
          <a:prstGeom prst="ellipse">
            <a:avLst/>
          </a:prstGeom>
          <a:solidFill>
            <a:srgbClr val="C0C0C0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" name="Text Box 6"/>
          <p:cNvSpPr txBox="1">
            <a:spLocks noChangeArrowheads="1"/>
          </p:cNvSpPr>
          <p:nvPr/>
        </p:nvSpPr>
        <p:spPr bwMode="auto">
          <a:xfrm>
            <a:off x="4341813" y="1685107"/>
            <a:ext cx="4413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w</a:t>
            </a:r>
          </a:p>
        </p:txBody>
      </p:sp>
      <p:sp>
        <p:nvSpPr>
          <p:cNvPr id="2059" name="Text Box 7"/>
          <p:cNvSpPr txBox="1">
            <a:spLocks noChangeArrowheads="1"/>
          </p:cNvSpPr>
          <p:nvPr/>
        </p:nvSpPr>
        <p:spPr bwMode="auto">
          <a:xfrm>
            <a:off x="5302250" y="2228032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dirty="0" smtClean="0"/>
              <a:t>M</a:t>
            </a:r>
            <a:endParaRPr lang="en-US" altLang="en-US" sz="2400" dirty="0"/>
          </a:p>
        </p:txBody>
      </p:sp>
      <p:sp>
        <p:nvSpPr>
          <p:cNvPr id="2060" name="Oval 8"/>
          <p:cNvSpPr>
            <a:spLocks noChangeArrowheads="1"/>
          </p:cNvSpPr>
          <p:nvPr/>
        </p:nvSpPr>
        <p:spPr bwMode="auto">
          <a:xfrm>
            <a:off x="2182813" y="1602557"/>
            <a:ext cx="696912" cy="6953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" name="Text Box 9"/>
          <p:cNvSpPr txBox="1">
            <a:spLocks noChangeArrowheads="1"/>
          </p:cNvSpPr>
          <p:nvPr/>
        </p:nvSpPr>
        <p:spPr bwMode="auto">
          <a:xfrm>
            <a:off x="2322513" y="1685107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/>
              <a:t>c</a:t>
            </a:r>
          </a:p>
        </p:txBody>
      </p:sp>
      <p:sp>
        <p:nvSpPr>
          <p:cNvPr id="2062" name="Line 10"/>
          <p:cNvSpPr>
            <a:spLocks noChangeShapeType="1"/>
          </p:cNvSpPr>
          <p:nvPr/>
        </p:nvSpPr>
        <p:spPr bwMode="auto">
          <a:xfrm>
            <a:off x="2879725" y="1950219"/>
            <a:ext cx="1322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50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ruttura predefinita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24133</TotalTime>
  <Words>2350</Words>
  <Application>Microsoft Office PowerPoint</Application>
  <PresentationFormat>On-screen Show (4:3)</PresentationFormat>
  <Paragraphs>405</Paragraphs>
  <Slides>63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5" baseType="lpstr">
      <vt:lpstr>Struttura predefinita</vt:lpstr>
      <vt:lpstr>Equation</vt:lpstr>
      <vt:lpstr>Sistemi avanzati per il Riconoscimento</vt:lpstr>
      <vt:lpstr>Modelli generativi - recap</vt:lpstr>
      <vt:lpstr>Modelli generativi – recap (2)</vt:lpstr>
      <vt:lpstr>Modelli generativi - analisi</vt:lpstr>
      <vt:lpstr>Modelli generativi – analisi (2)</vt:lpstr>
      <vt:lpstr>Modelli generativi – analisi (3)</vt:lpstr>
      <vt:lpstr>BoW e i metodi generativi</vt:lpstr>
      <vt:lpstr>BoW e i metodi generativi (2)</vt:lpstr>
      <vt:lpstr>PowerPoint Presentation</vt:lpstr>
      <vt:lpstr>PowerPoint Presentation</vt:lpstr>
      <vt:lpstr>PowerPoint Presentation</vt:lpstr>
      <vt:lpstr>Probabilistic Latent Semantic Analysis (PLSA)</vt:lpstr>
      <vt:lpstr>PLSA - introduzione</vt:lpstr>
      <vt:lpstr>LSA  PLSA  </vt:lpstr>
      <vt:lpstr>PLSA </vt:lpstr>
      <vt:lpstr>PLSA (2) </vt:lpstr>
      <vt:lpstr>PLSA – matrice di count </vt:lpstr>
      <vt:lpstr>PLSA – BoW nella count matrix </vt:lpstr>
      <vt:lpstr>Zero-frequency problem</vt:lpstr>
      <vt:lpstr>Zero-frequency problem - example</vt:lpstr>
      <vt:lpstr>Zero-frequency problem - osservazioni</vt:lpstr>
      <vt:lpstr>PLSA - Notazione</vt:lpstr>
      <vt:lpstr>PLSA – Notazione (2)</vt:lpstr>
      <vt:lpstr>Processo generativo di PLSA</vt:lpstr>
      <vt:lpstr>Processo generativo di PLSA (2)</vt:lpstr>
      <vt:lpstr>Fattorizzazione di PLSA</vt:lpstr>
      <vt:lpstr>Fattorizzazione di PLSA (2)</vt:lpstr>
      <vt:lpstr> PLSA – leggere tra le righe...</vt:lpstr>
      <vt:lpstr> PLSA – leggere tra le righe... (2)</vt:lpstr>
      <vt:lpstr> PLSA – leggere tra le righe... (3)</vt:lpstr>
      <vt:lpstr> PLSA – leggere tra le righe... (4)</vt:lpstr>
      <vt:lpstr> PLSA – leggere tra le righe... (5)</vt:lpstr>
      <vt:lpstr>PowerPoint Presentation</vt:lpstr>
      <vt:lpstr>Zero-frequency problem - solution</vt:lpstr>
      <vt:lpstr>Zero-frequency problem – solution (2)</vt:lpstr>
      <vt:lpstr>PLSA rappresentazione grafica</vt:lpstr>
      <vt:lpstr>Training di PLSA - Likelihood</vt:lpstr>
      <vt:lpstr>Training di PLSA – Likelihood (2)</vt:lpstr>
      <vt:lpstr>Likelihood - Fattorizzazione</vt:lpstr>
      <vt:lpstr>Learning della PLSA – EM recap</vt:lpstr>
      <vt:lpstr>PowerPoint Presentation</vt:lpstr>
      <vt:lpstr>PowerPoint Presentation</vt:lpstr>
      <vt:lpstr>PowerPoint Presentation</vt:lpstr>
      <vt:lpstr>PLSA – Expectation-Maximization</vt:lpstr>
      <vt:lpstr>EM – Ricavo Q(h) </vt:lpstr>
      <vt:lpstr>EM – remark importante</vt:lpstr>
      <vt:lpstr>EM – remark importante (2)</vt:lpstr>
      <vt:lpstr>EM – remark importante (3)</vt:lpstr>
      <vt:lpstr>EM – Analisi dell’attesa su h </vt:lpstr>
      <vt:lpstr>PowerPoint Presentation</vt:lpstr>
      <vt:lpstr>EM – formulazione finale dell’M-step</vt:lpstr>
      <vt:lpstr>Formule di ristima</vt:lpstr>
      <vt:lpstr>EM – come lo applico</vt:lpstr>
      <vt:lpstr>OK, so come fare learning con PLSA. E adesso?</vt:lpstr>
      <vt:lpstr>OK, so come fare learning con PLSA. E adesso? (2)</vt:lpstr>
      <vt:lpstr>OK, so come fare learning con PLSA. E adesso? (3)</vt:lpstr>
      <vt:lpstr>OK, so come fare learning con PLSA. E adesso? (4)</vt:lpstr>
      <vt:lpstr>OK, ma le immagini?</vt:lpstr>
      <vt:lpstr>PowerPoint Presentation</vt:lpstr>
      <vt:lpstr>PowerPoint Presentation</vt:lpstr>
      <vt:lpstr>PowerPoint Presentation</vt:lpstr>
      <vt:lpstr>PowerPoint Presentation</vt:lpstr>
      <vt:lpstr>Materiale aggiuntivo</vt:lpstr>
    </vt:vector>
  </TitlesOfParts>
  <Company>VIPS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Marco</dc:creator>
  <cp:lastModifiedBy>Marco Cristani</cp:lastModifiedBy>
  <cp:revision>284</cp:revision>
  <dcterms:created xsi:type="dcterms:W3CDTF">2007-12-20T12:55:16Z</dcterms:created>
  <dcterms:modified xsi:type="dcterms:W3CDTF">2014-05-02T07:44:51Z</dcterms:modified>
</cp:coreProperties>
</file>